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Barlow" panose="00000500000000000000" pitchFamily="2"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5ZODn9xfYOAuwrMgSpA4/jOPt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9"/>
        <p:cNvGrpSpPr/>
        <p:nvPr/>
      </p:nvGrpSpPr>
      <p:grpSpPr>
        <a:xfrm>
          <a:off x="0" y="0"/>
          <a:ext cx="0" cy="0"/>
          <a:chOff x="0" y="0"/>
          <a:chExt cx="0" cy="0"/>
        </a:xfrm>
      </p:grpSpPr>
      <p:sp>
        <p:nvSpPr>
          <p:cNvPr id="70" name="Google Shape;7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8"/>
          <p:cNvSpPr>
            <a:spLocks noGrp="1"/>
          </p:cNvSpPr>
          <p:nvPr>
            <p:ph type="pic" idx="2"/>
          </p:nvPr>
        </p:nvSpPr>
        <p:spPr>
          <a:xfrm>
            <a:off x="5183188" y="987426"/>
            <a:ext cx="6172200" cy="4873625"/>
          </a:xfrm>
          <a:prstGeom prst="rect">
            <a:avLst/>
          </a:prstGeom>
          <a:noFill/>
          <a:ln>
            <a:noFill/>
          </a:ln>
        </p:spPr>
      </p:sp>
      <p:sp>
        <p:nvSpPr>
          <p:cNvPr id="72" name="Google Shape;72;p38"/>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9"/>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Intestazione sezione">
  <p:cSld name="6_Intestazione sezione">
    <p:spTree>
      <p:nvGrpSpPr>
        <p:cNvPr id="1" name="Shape 88"/>
        <p:cNvGrpSpPr/>
        <p:nvPr/>
      </p:nvGrpSpPr>
      <p:grpSpPr>
        <a:xfrm>
          <a:off x="0" y="0"/>
          <a:ext cx="0" cy="0"/>
          <a:chOff x="0" y="0"/>
          <a:chExt cx="0" cy="0"/>
        </a:xfrm>
      </p:grpSpPr>
      <p:pic>
        <p:nvPicPr>
          <p:cNvPr id="89" name="Google Shape;89;p4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0" name="Google Shape;90;p41" descr="Immagine che contiene testo&#10;&#10;Descrizione generata automaticamente"/>
          <p:cNvPicPr preferRelativeResize="0"/>
          <p:nvPr/>
        </p:nvPicPr>
        <p:blipFill rotWithShape="1">
          <a:blip r:embed="rId3">
            <a:alphaModFix/>
          </a:blip>
          <a:srcRect/>
          <a:stretch/>
        </p:blipFill>
        <p:spPr>
          <a:xfrm>
            <a:off x="10413195" y="5675873"/>
            <a:ext cx="831936" cy="92939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Intestazione sezione">
  <p:cSld name="1_Intestazione sezione">
    <p:spTree>
      <p:nvGrpSpPr>
        <p:cNvPr id="1" name="Shape 91"/>
        <p:cNvGrpSpPr/>
        <p:nvPr/>
      </p:nvGrpSpPr>
      <p:grpSpPr>
        <a:xfrm>
          <a:off x="0" y="0"/>
          <a:ext cx="0" cy="0"/>
          <a:chOff x="0" y="0"/>
          <a:chExt cx="0" cy="0"/>
        </a:xfrm>
      </p:grpSpPr>
      <p:pic>
        <p:nvPicPr>
          <p:cNvPr id="92" name="Google Shape;92;p42"/>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93" name="Google Shape;93;p42"/>
          <p:cNvCxnSpPr/>
          <p:nvPr/>
        </p:nvCxnSpPr>
        <p:spPr>
          <a:xfrm>
            <a:off x="484616" y="6417276"/>
            <a:ext cx="11222771" cy="0"/>
          </a:xfrm>
          <a:prstGeom prst="straightConnector1">
            <a:avLst/>
          </a:prstGeom>
          <a:noFill/>
          <a:ln w="9525" cap="flat" cmpd="sng">
            <a:solidFill>
              <a:srgbClr val="84BD00"/>
            </a:solidFill>
            <a:prstDash val="solid"/>
            <a:miter lim="800000"/>
            <a:headEnd type="none" w="sm" len="sm"/>
            <a:tailEnd type="none" w="sm" len="sm"/>
          </a:ln>
        </p:spPr>
      </p:cxnSp>
      <p:pic>
        <p:nvPicPr>
          <p:cNvPr id="94" name="Google Shape;94;p42" descr="Immagine che contiene testo&#10;&#10;Descrizione generata automaticamente"/>
          <p:cNvPicPr preferRelativeResize="0"/>
          <p:nvPr/>
        </p:nvPicPr>
        <p:blipFill rotWithShape="1">
          <a:blip r:embed="rId3">
            <a:alphaModFix/>
          </a:blip>
          <a:srcRect/>
          <a:stretch/>
        </p:blipFill>
        <p:spPr>
          <a:xfrm>
            <a:off x="4995731" y="2199842"/>
            <a:ext cx="2200540" cy="2458319"/>
          </a:xfrm>
          <a:prstGeom prst="rect">
            <a:avLst/>
          </a:prstGeom>
          <a:noFill/>
          <a:ln>
            <a:noFill/>
          </a:ln>
        </p:spPr>
      </p:pic>
      <p:sp>
        <p:nvSpPr>
          <p:cNvPr id="95" name="Google Shape;95;p42"/>
          <p:cNvSpPr txBox="1">
            <a:spLocks noGrp="1"/>
          </p:cNvSpPr>
          <p:nvPr>
            <p:ph type="title"/>
          </p:nvPr>
        </p:nvSpPr>
        <p:spPr>
          <a:xfrm>
            <a:off x="3870568" y="5658631"/>
            <a:ext cx="4450864" cy="545904"/>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0205B"/>
              </a:buClr>
              <a:buSzPts val="2000"/>
              <a:buFont typeface="Arial"/>
              <a:buNone/>
              <a:defRPr sz="2000" b="1">
                <a:solidFill>
                  <a:srgbClr val="00205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3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4" name="Google Shape;24;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2"/>
        <p:cNvGrpSpPr/>
        <p:nvPr/>
      </p:nvGrpSpPr>
      <p:grpSpPr>
        <a:xfrm>
          <a:off x="0" y="0"/>
          <a:ext cx="0" cy="0"/>
          <a:chOff x="0" y="0"/>
          <a:chExt cx="0" cy="0"/>
        </a:xfrm>
      </p:grpSpPr>
      <p:sp>
        <p:nvSpPr>
          <p:cNvPr id="63" name="Google Shape;63;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7"/>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9.jpe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9.jpe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9.jpe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23.jpe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23.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1.jpe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3.jpe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3.jpe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9.jpe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
          <p:cNvPicPr preferRelativeResize="0"/>
          <p:nvPr/>
        </p:nvPicPr>
        <p:blipFill rotWithShape="1">
          <a:blip r:embed="rId3">
            <a:alphaModFix/>
          </a:blip>
          <a:srcRect l="29697" t="16051" r="31175" b="19870"/>
          <a:stretch/>
        </p:blipFill>
        <p:spPr>
          <a:xfrm>
            <a:off x="181533" y="1005201"/>
            <a:ext cx="5657832" cy="4629135"/>
          </a:xfrm>
          <a:prstGeom prst="rect">
            <a:avLst/>
          </a:prstGeom>
          <a:noFill/>
          <a:ln>
            <a:noFill/>
          </a:ln>
        </p:spPr>
      </p:pic>
      <p:pic>
        <p:nvPicPr>
          <p:cNvPr id="101" name="Google Shape;101;p1"/>
          <p:cNvPicPr preferRelativeResize="0"/>
          <p:nvPr/>
        </p:nvPicPr>
        <p:blipFill rotWithShape="1">
          <a:blip r:embed="rId4">
            <a:alphaModFix/>
          </a:blip>
          <a:srcRect/>
          <a:stretch/>
        </p:blipFill>
        <p:spPr>
          <a:xfrm>
            <a:off x="707500" y="5688101"/>
            <a:ext cx="799867" cy="907700"/>
          </a:xfrm>
          <a:prstGeom prst="rect">
            <a:avLst/>
          </a:prstGeom>
          <a:noFill/>
          <a:ln>
            <a:noFill/>
          </a:ln>
        </p:spPr>
      </p:pic>
      <p:pic>
        <p:nvPicPr>
          <p:cNvPr id="102" name="Google Shape;102;p1"/>
          <p:cNvPicPr preferRelativeResize="0"/>
          <p:nvPr/>
        </p:nvPicPr>
        <p:blipFill rotWithShape="1">
          <a:blip r:embed="rId5">
            <a:alphaModFix/>
          </a:blip>
          <a:srcRect/>
          <a:stretch/>
        </p:blipFill>
        <p:spPr>
          <a:xfrm>
            <a:off x="2145834" y="5634334"/>
            <a:ext cx="1061268" cy="1021967"/>
          </a:xfrm>
          <a:prstGeom prst="rect">
            <a:avLst/>
          </a:prstGeom>
          <a:noFill/>
          <a:ln>
            <a:noFill/>
          </a:ln>
        </p:spPr>
      </p:pic>
      <p:sp>
        <p:nvSpPr>
          <p:cNvPr id="103" name="Google Shape;103;p1"/>
          <p:cNvSpPr txBox="1"/>
          <p:nvPr/>
        </p:nvSpPr>
        <p:spPr>
          <a:xfrm>
            <a:off x="6352637" y="354013"/>
            <a:ext cx="5274800" cy="513675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IT" sz="2400" b="0" i="0" u="none" strike="noStrike" cap="none">
                <a:solidFill>
                  <a:srgbClr val="000000"/>
                </a:solidFill>
                <a:latin typeface="Barlow"/>
                <a:ea typeface="Barlow"/>
                <a:cs typeface="Barlow"/>
                <a:sym typeface="Barlow"/>
              </a:rPr>
              <a:t>FEBBRAIO 2022</a:t>
            </a:r>
            <a:endParaRPr sz="2400" b="0" i="0" u="none" strike="noStrike" cap="none">
              <a:solidFill>
                <a:srgbClr val="000000"/>
              </a:solidFill>
              <a:latin typeface="Barlow"/>
              <a:ea typeface="Barlow"/>
              <a:cs typeface="Barlow"/>
              <a:sym typeface="Barlow"/>
            </a:endParaRPr>
          </a:p>
          <a:p>
            <a:pPr marL="0" marR="0" lvl="0" indent="0" algn="l" rtl="0">
              <a:spcBef>
                <a:spcPts val="0"/>
              </a:spcBef>
              <a:spcAft>
                <a:spcPts val="0"/>
              </a:spcAft>
              <a:buNone/>
            </a:pPr>
            <a:endParaRPr sz="2400" b="0" i="0" u="none" strike="noStrike" cap="none">
              <a:solidFill>
                <a:srgbClr val="000000"/>
              </a:solidFill>
              <a:latin typeface="Barlow"/>
              <a:ea typeface="Barlow"/>
              <a:cs typeface="Barlow"/>
              <a:sym typeface="Barlow"/>
            </a:endParaRPr>
          </a:p>
          <a:p>
            <a:pPr marL="0" marR="0" lvl="0" indent="0" algn="l" rtl="0">
              <a:spcBef>
                <a:spcPts val="0"/>
              </a:spcBef>
              <a:spcAft>
                <a:spcPts val="0"/>
              </a:spcAft>
              <a:buNone/>
            </a:pPr>
            <a:endParaRPr sz="2400" b="0" i="0" u="none" strike="noStrike" cap="none">
              <a:solidFill>
                <a:srgbClr val="000000"/>
              </a:solidFill>
              <a:latin typeface="Barlow"/>
              <a:ea typeface="Barlow"/>
              <a:cs typeface="Barlow"/>
              <a:sym typeface="Barlow"/>
            </a:endParaRPr>
          </a:p>
          <a:p>
            <a:pPr marL="0" marR="0" lvl="0" indent="0" algn="l" rtl="0">
              <a:spcBef>
                <a:spcPts val="0"/>
              </a:spcBef>
              <a:spcAft>
                <a:spcPts val="0"/>
              </a:spcAft>
              <a:buNone/>
            </a:pPr>
            <a:endParaRPr sz="2400" b="0" i="0" u="none" strike="noStrike" cap="none">
              <a:solidFill>
                <a:srgbClr val="000000"/>
              </a:solidFill>
              <a:latin typeface="Barlow"/>
              <a:ea typeface="Barlow"/>
              <a:cs typeface="Barlow"/>
              <a:sym typeface="Barlow"/>
            </a:endParaRPr>
          </a:p>
          <a:p>
            <a:pPr marL="0" marR="0" lvl="0" indent="0" algn="l" rtl="0">
              <a:lnSpc>
                <a:spcPct val="115000"/>
              </a:lnSpc>
              <a:spcBef>
                <a:spcPts val="0"/>
              </a:spcBef>
              <a:spcAft>
                <a:spcPts val="0"/>
              </a:spcAft>
              <a:buNone/>
            </a:pPr>
            <a:r>
              <a:rPr lang="it-IT" sz="2800" b="1" i="0" u="none" strike="noStrike" cap="none">
                <a:solidFill>
                  <a:srgbClr val="000000"/>
                </a:solidFill>
                <a:latin typeface="Barlow"/>
                <a:ea typeface="Barlow"/>
                <a:cs typeface="Barlow"/>
                <a:sym typeface="Barlow"/>
              </a:rPr>
              <a:t>Sintesi del percorso di progettazione partecipata a supporto del Piano di Azione per l’Energia Sostenibile ed il Clima delle Città di Fidenza </a:t>
            </a:r>
            <a:endParaRPr sz="2800" b="1" i="0" u="none" strike="noStrike" cap="none">
              <a:solidFill>
                <a:srgbClr val="000000"/>
              </a:solidFill>
              <a:latin typeface="Barlow"/>
              <a:ea typeface="Barlow"/>
              <a:cs typeface="Barlow"/>
              <a:sym typeface="Barlow"/>
            </a:endParaRPr>
          </a:p>
          <a:p>
            <a:pPr marL="0" marR="0" lvl="0" indent="0" algn="l" rtl="0">
              <a:lnSpc>
                <a:spcPct val="115000"/>
              </a:lnSpc>
              <a:spcBef>
                <a:spcPts val="0"/>
              </a:spcBef>
              <a:spcAft>
                <a:spcPts val="0"/>
              </a:spcAft>
              <a:buNone/>
            </a:pPr>
            <a:endParaRPr sz="3200" b="1" i="0" u="none" strike="noStrike" cap="none">
              <a:solidFill>
                <a:srgbClr val="000000"/>
              </a:solidFill>
              <a:latin typeface="Barlow"/>
              <a:ea typeface="Barlow"/>
              <a:cs typeface="Barlow"/>
              <a:sym typeface="Barlow"/>
            </a:endParaRPr>
          </a:p>
          <a:p>
            <a:pPr marL="0" marR="0" lvl="0" indent="0" algn="l" rtl="0">
              <a:spcBef>
                <a:spcPts val="0"/>
              </a:spcBef>
              <a:spcAft>
                <a:spcPts val="0"/>
              </a:spcAft>
              <a:buNone/>
            </a:pPr>
            <a:endParaRPr sz="2400" b="0" i="0" u="none" strike="noStrike" cap="none">
              <a:solidFill>
                <a:srgbClr val="000000"/>
              </a:solidFill>
              <a:latin typeface="Barlow"/>
              <a:ea typeface="Barlow"/>
              <a:cs typeface="Barlow"/>
              <a:sym typeface="Barlow"/>
            </a:endParaRPr>
          </a:p>
        </p:txBody>
      </p:sp>
      <p:cxnSp>
        <p:nvCxnSpPr>
          <p:cNvPr id="104" name="Google Shape;104;p1"/>
          <p:cNvCxnSpPr/>
          <p:nvPr/>
        </p:nvCxnSpPr>
        <p:spPr>
          <a:xfrm>
            <a:off x="6101633" y="1191767"/>
            <a:ext cx="10000" cy="42560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0"/>
          <p:cNvSpPr txBox="1"/>
          <p:nvPr/>
        </p:nvSpPr>
        <p:spPr>
          <a:xfrm>
            <a:off x="669025" y="1907775"/>
            <a:ext cx="10914600" cy="83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MOBILITA’ FUTURA: FAVORIRE QUELLA ELETTRICA CON INTEGRAZIONE TRA PUBBLICO E PRIVATO</a:t>
            </a:r>
            <a:endParaRPr sz="2000" b="1" i="1" u="none" strike="noStrike" cap="none">
              <a:solidFill>
                <a:schemeClr val="dk1"/>
              </a:solidFill>
              <a:latin typeface="Barlow"/>
              <a:ea typeface="Barlow"/>
              <a:cs typeface="Barlow"/>
              <a:sym typeface="Barlow"/>
            </a:endParaRPr>
          </a:p>
        </p:txBody>
      </p:sp>
      <p:pic>
        <p:nvPicPr>
          <p:cNvPr id="202" name="Google Shape;202;p10"/>
          <p:cNvPicPr preferRelativeResize="0"/>
          <p:nvPr/>
        </p:nvPicPr>
        <p:blipFill rotWithShape="1">
          <a:blip r:embed="rId3">
            <a:alphaModFix/>
          </a:blip>
          <a:srcRect l="29697" t="16051" r="31175" b="19870"/>
          <a:stretch/>
        </p:blipFill>
        <p:spPr>
          <a:xfrm>
            <a:off x="0" y="6323255"/>
            <a:ext cx="739036" cy="497300"/>
          </a:xfrm>
          <a:prstGeom prst="rect">
            <a:avLst/>
          </a:prstGeom>
          <a:noFill/>
          <a:ln>
            <a:noFill/>
          </a:ln>
        </p:spPr>
      </p:pic>
      <p:sp>
        <p:nvSpPr>
          <p:cNvPr id="203" name="Google Shape;203;p10"/>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04" name="Google Shape;204;p10"/>
          <p:cNvSpPr txBox="1"/>
          <p:nvPr/>
        </p:nvSpPr>
        <p:spPr>
          <a:xfrm>
            <a:off x="581354" y="2207087"/>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Paolo Mainardi, volontario WWF</a:t>
            </a:r>
            <a:endParaRPr/>
          </a:p>
        </p:txBody>
      </p:sp>
      <p:sp>
        <p:nvSpPr>
          <p:cNvPr id="205" name="Google Shape;205;p10"/>
          <p:cNvSpPr txBox="1"/>
          <p:nvPr/>
        </p:nvSpPr>
        <p:spPr>
          <a:xfrm>
            <a:off x="581354" y="2658650"/>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sostenibile</a:t>
            </a:r>
            <a:endParaRPr/>
          </a:p>
        </p:txBody>
      </p:sp>
      <p:sp>
        <p:nvSpPr>
          <p:cNvPr id="206" name="Google Shape;206;p10"/>
          <p:cNvSpPr txBox="1"/>
          <p:nvPr/>
        </p:nvSpPr>
        <p:spPr>
          <a:xfrm>
            <a:off x="581354" y="2976752"/>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1) Diminuire i parcheggi interni (almeno quelli più centrali) prevedendo che i posti siano riservati ad autoveicoli elettrici o agli abitanti della zona. Ogni parcheggio dovrà poi avere delle colonnine di alimentazione. </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2) Mobilità pubblica totalmente elettrica di piccolo volume ad alta frequenza per unire tutti i punti della città e della periferia. </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3) Convertire l’attuale impianto fotovoltaico della SP12 in parcheggio, coperto dall’impianto fotovoltaico (come l’analogo vicino al cimitero) con collegamento frequente con il centro attraverso bus-navetta elettrici. Come incentivazione per il suo utilizzo potrebbero essere previste delle colonnine che carichino gratuitamente le macchine elettriche</a:t>
            </a:r>
            <a:endParaRPr dirty="0"/>
          </a:p>
        </p:txBody>
      </p:sp>
      <p:sp>
        <p:nvSpPr>
          <p:cNvPr id="207" name="Google Shape;207;p10"/>
          <p:cNvSpPr txBox="1"/>
          <p:nvPr/>
        </p:nvSpPr>
        <p:spPr>
          <a:xfrm>
            <a:off x="7175889" y="6396703"/>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media</a:t>
            </a:r>
            <a:endParaRPr/>
          </a:p>
        </p:txBody>
      </p:sp>
      <p:pic>
        <p:nvPicPr>
          <p:cNvPr id="208" name="Google Shape;208;p10" descr="Auto elettrica con riempimento a tinta unita"/>
          <p:cNvPicPr preferRelativeResize="0"/>
          <p:nvPr/>
        </p:nvPicPr>
        <p:blipFill rotWithShape="1">
          <a:blip r:embed="rId4">
            <a:alphaModFix/>
          </a:blip>
          <a:srcRect/>
          <a:stretch/>
        </p:blipFill>
        <p:spPr>
          <a:xfrm>
            <a:off x="9374207" y="282117"/>
            <a:ext cx="1217112" cy="1217112"/>
          </a:xfrm>
          <a:prstGeom prst="rect">
            <a:avLst/>
          </a:prstGeom>
          <a:noFill/>
          <a:ln>
            <a:noFill/>
          </a:ln>
        </p:spPr>
      </p:pic>
      <p:sp>
        <p:nvSpPr>
          <p:cNvPr id="209" name="Google Shape;209;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3</a:t>
            </a:r>
            <a:endParaRPr sz="5400" b="1">
              <a:solidFill>
                <a:schemeClr val="dk1"/>
              </a:solidFill>
              <a:latin typeface="Barlow"/>
              <a:ea typeface="Barlow"/>
              <a:cs typeface="Barlow"/>
              <a:sym typeface="Barlow"/>
            </a:endParaRPr>
          </a:p>
        </p:txBody>
      </p:sp>
      <p:pic>
        <p:nvPicPr>
          <p:cNvPr id="13" name="Picture 6" descr="11">
            <a:extLst>
              <a:ext uri="{FF2B5EF4-FFF2-40B4-BE49-F238E27FC236}">
                <a16:creationId xmlns:a16="http://schemas.microsoft.com/office/drawing/2014/main" id="{A0C200F4-27A5-4DD8-BB41-333F79B44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4670" y="2320083"/>
            <a:ext cx="808705" cy="8087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13">
            <a:extLst>
              <a:ext uri="{FF2B5EF4-FFF2-40B4-BE49-F238E27FC236}">
                <a16:creationId xmlns:a16="http://schemas.microsoft.com/office/drawing/2014/main" id="{1052B153-A407-433E-BB1A-6258909732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7211" y="2305585"/>
            <a:ext cx="820674" cy="820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11"/>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11"/>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PROMOZIONE UTILIZZO DELLA BICICLETTA E DELLA MOBILITA’ DOLCE</a:t>
            </a:r>
            <a:endParaRPr>
              <a:latin typeface="Barlow"/>
              <a:ea typeface="Barlow"/>
              <a:cs typeface="Barlow"/>
              <a:sym typeface="Barlow"/>
            </a:endParaRPr>
          </a:p>
        </p:txBody>
      </p:sp>
      <p:pic>
        <p:nvPicPr>
          <p:cNvPr id="217" name="Google Shape;217;p11"/>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18" name="Google Shape;218;p11"/>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19" name="Google Shape;219;p11"/>
          <p:cNvSpPr txBox="1"/>
          <p:nvPr/>
        </p:nvSpPr>
        <p:spPr>
          <a:xfrm>
            <a:off x="669036" y="2420104"/>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Emanuele Martino, FIAB sez. Fidenza</a:t>
            </a:r>
            <a:endParaRPr/>
          </a:p>
        </p:txBody>
      </p:sp>
      <p:sp>
        <p:nvSpPr>
          <p:cNvPr id="220" name="Google Shape;220;p11"/>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sostenibile</a:t>
            </a:r>
            <a:endParaRPr/>
          </a:p>
        </p:txBody>
      </p:sp>
      <p:sp>
        <p:nvSpPr>
          <p:cNvPr id="221" name="Google Shape;221;p11"/>
          <p:cNvSpPr txBox="1"/>
          <p:nvPr/>
        </p:nvSpPr>
        <p:spPr>
          <a:xfrm>
            <a:off x="669036" y="3402463"/>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 Promuovere  la partecipazione del Comune di Fidenza ai Comuni Ciclabili che richiede al Comune un continuo miglioramento degli standard per la mobilità sostenibile, una sorta di benchmark con valutazione FIAB in base a dati forniti dal Comune e verificabili:</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B) la partecipazione delle aziende alla Certificazione Bike Friendly per promuovere il </a:t>
            </a:r>
            <a:r>
              <a:rPr lang="it-IT" sz="2000" b="0" i="0" u="none" strike="noStrike" cap="none" dirty="0" err="1">
                <a:solidFill>
                  <a:srgbClr val="1C2024"/>
                </a:solidFill>
                <a:latin typeface="Barlow"/>
                <a:ea typeface="Barlow"/>
                <a:cs typeface="Barlow"/>
                <a:sym typeface="Barlow"/>
              </a:rPr>
              <a:t>biketowork</a:t>
            </a:r>
            <a:r>
              <a:rPr lang="it-IT" sz="2000" b="0" i="0" u="none" strike="noStrike" cap="none" dirty="0">
                <a:solidFill>
                  <a:srgbClr val="1C2024"/>
                </a:solidFill>
                <a:latin typeface="Barlow"/>
                <a:ea typeface="Barlow"/>
                <a:cs typeface="Barlow"/>
                <a:sym typeface="Barlow"/>
              </a:rPr>
              <a:t> ma anche il </a:t>
            </a:r>
            <a:r>
              <a:rPr lang="it-IT" sz="2000" b="0" i="0" u="none" strike="noStrike" cap="none" dirty="0" err="1">
                <a:solidFill>
                  <a:srgbClr val="1C2024"/>
                </a:solidFill>
                <a:latin typeface="Barlow"/>
                <a:ea typeface="Barlow"/>
                <a:cs typeface="Barlow"/>
                <a:sym typeface="Barlow"/>
              </a:rPr>
              <a:t>biketoschool</a:t>
            </a:r>
            <a:r>
              <a:rPr lang="it-IT" sz="2000" b="0" i="0" u="none" strike="noStrike" cap="none" dirty="0">
                <a:solidFill>
                  <a:srgbClr val="1C2024"/>
                </a:solidFill>
                <a:latin typeface="Barlow"/>
                <a:ea typeface="Barlow"/>
                <a:cs typeface="Barlow"/>
                <a:sym typeface="Barlow"/>
              </a:rPr>
              <a:t> (per azienda s intendono anche gli Istituti Comprensivi)</a:t>
            </a:r>
            <a:endParaRPr dirty="0"/>
          </a:p>
          <a:p>
            <a:pPr marL="0" marR="0" lvl="0" indent="0" algn="just" rtl="0">
              <a:lnSpc>
                <a:spcPct val="90000"/>
              </a:lnSpc>
              <a:spcBef>
                <a:spcPts val="1600"/>
              </a:spcBef>
              <a:spcAft>
                <a:spcPts val="1600"/>
              </a:spcAft>
              <a:buClr>
                <a:schemeClr val="dk1"/>
              </a:buClr>
              <a:buSzPts val="1800"/>
              <a:buFont typeface="Arial"/>
              <a:buNone/>
            </a:pPr>
            <a:endParaRPr sz="2000" b="0" i="0" u="none" strike="noStrike" cap="none" dirty="0">
              <a:solidFill>
                <a:srgbClr val="1C2024"/>
              </a:solidFill>
              <a:latin typeface="Barlow"/>
              <a:ea typeface="Barlow"/>
              <a:cs typeface="Barlow"/>
              <a:sym typeface="Barlow"/>
            </a:endParaRPr>
          </a:p>
        </p:txBody>
      </p:sp>
      <p:pic>
        <p:nvPicPr>
          <p:cNvPr id="222" name="Google Shape;222;p11" descr="Comuni Ciclabili - FIAB Italia"/>
          <p:cNvPicPr preferRelativeResize="0"/>
          <p:nvPr/>
        </p:nvPicPr>
        <p:blipFill rotWithShape="1">
          <a:blip r:embed="rId4">
            <a:alphaModFix/>
          </a:blip>
          <a:srcRect/>
          <a:stretch/>
        </p:blipFill>
        <p:spPr>
          <a:xfrm>
            <a:off x="7928055" y="326698"/>
            <a:ext cx="1532791" cy="1168977"/>
          </a:xfrm>
          <a:prstGeom prst="rect">
            <a:avLst/>
          </a:prstGeom>
          <a:noFill/>
          <a:ln>
            <a:noFill/>
          </a:ln>
        </p:spPr>
      </p:pic>
      <p:pic>
        <p:nvPicPr>
          <p:cNvPr id="223" name="Google Shape;223;p11" descr="Certificazione aziende - FIAB Italia"/>
          <p:cNvPicPr preferRelativeResize="0"/>
          <p:nvPr/>
        </p:nvPicPr>
        <p:blipFill rotWithShape="1">
          <a:blip r:embed="rId5">
            <a:alphaModFix/>
          </a:blip>
          <a:srcRect/>
          <a:stretch/>
        </p:blipFill>
        <p:spPr>
          <a:xfrm>
            <a:off x="10193544" y="370685"/>
            <a:ext cx="1158732" cy="1158732"/>
          </a:xfrm>
          <a:prstGeom prst="rect">
            <a:avLst/>
          </a:prstGeom>
          <a:noFill/>
          <a:ln>
            <a:noFill/>
          </a:ln>
        </p:spPr>
      </p:pic>
      <p:sp>
        <p:nvSpPr>
          <p:cNvPr id="224" name="Google Shape;224;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4a</a:t>
            </a:r>
            <a:endParaRPr sz="5400" b="1">
              <a:solidFill>
                <a:schemeClr val="dk1"/>
              </a:solidFill>
              <a:latin typeface="Barlow"/>
              <a:ea typeface="Barlow"/>
              <a:cs typeface="Barlow"/>
              <a:sym typeface="Barlow"/>
            </a:endParaRPr>
          </a:p>
        </p:txBody>
      </p:sp>
      <p:pic>
        <p:nvPicPr>
          <p:cNvPr id="13" name="Picture 6" descr="11">
            <a:extLst>
              <a:ext uri="{FF2B5EF4-FFF2-40B4-BE49-F238E27FC236}">
                <a16:creationId xmlns:a16="http://schemas.microsoft.com/office/drawing/2014/main" id="{CC0B155A-1FFF-4EDF-98FF-D3E9CEFC4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13">
            <a:extLst>
              <a:ext uri="{FF2B5EF4-FFF2-40B4-BE49-F238E27FC236}">
                <a16:creationId xmlns:a16="http://schemas.microsoft.com/office/drawing/2014/main" id="{CB69B0C6-43D2-45AB-AFEF-C6AA4B352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1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0" name="Google Shape;230;p1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12"/>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PROMOZIONE UTILIZZO DELLA BICICLETTA E DELLA MOBILITA’ DOLCE</a:t>
            </a:r>
            <a:endParaRPr>
              <a:latin typeface="Barlow"/>
              <a:ea typeface="Barlow"/>
              <a:cs typeface="Barlow"/>
              <a:sym typeface="Barlow"/>
            </a:endParaRPr>
          </a:p>
        </p:txBody>
      </p:sp>
      <p:pic>
        <p:nvPicPr>
          <p:cNvPr id="232" name="Google Shape;232;p12"/>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33" name="Google Shape;233;p12"/>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34" name="Google Shape;234;p12"/>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Emanuele Martino, FIAB sez. Fidenza</a:t>
            </a:r>
            <a:endParaRPr/>
          </a:p>
        </p:txBody>
      </p:sp>
      <p:sp>
        <p:nvSpPr>
          <p:cNvPr id="235" name="Google Shape;235;p12"/>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SETTORE DI RIFERIMENTO: Mobilità sostenibile</a:t>
            </a:r>
            <a:endParaRPr dirty="0"/>
          </a:p>
        </p:txBody>
      </p:sp>
      <p:sp>
        <p:nvSpPr>
          <p:cNvPr id="236" name="Google Shape;236;p12"/>
          <p:cNvSpPr txBox="1"/>
          <p:nvPr/>
        </p:nvSpPr>
        <p:spPr>
          <a:xfrm>
            <a:off x="669036" y="3402463"/>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 l'estensione di zone 30</a:t>
            </a:r>
            <a:endParaRPr dirty="0"/>
          </a:p>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b) la tracciatura di corsie ciclabili e case avanzate;</a:t>
            </a:r>
            <a:endParaRPr dirty="0"/>
          </a:p>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c)</a:t>
            </a:r>
            <a:r>
              <a:rPr lang="it-IT" sz="2000" dirty="0">
                <a:solidFill>
                  <a:srgbClr val="1C2024"/>
                </a:solidFill>
                <a:latin typeface="Barlow"/>
                <a:ea typeface="Barlow"/>
                <a:cs typeface="Barlow"/>
                <a:sym typeface="Barlow"/>
              </a:rPr>
              <a:t> </a:t>
            </a:r>
            <a:r>
              <a:rPr lang="it-IT" sz="2000" b="0" i="0" u="none" strike="noStrike" cap="none" dirty="0">
                <a:solidFill>
                  <a:srgbClr val="1C2024"/>
                </a:solidFill>
                <a:latin typeface="Barlow"/>
                <a:ea typeface="Barlow"/>
                <a:cs typeface="Barlow"/>
                <a:sym typeface="Barlow"/>
              </a:rPr>
              <a:t>la realizzazione di strade scolastiche dove non è consentito il transito per "forzare" i genitori a mandare a scuola a piedi o in bici i figli.</a:t>
            </a:r>
            <a:endParaRPr dirty="0"/>
          </a:p>
          <a:p>
            <a:pPr marL="0" marR="0" lvl="0" indent="0" algn="just" rtl="0">
              <a:lnSpc>
                <a:spcPct val="90000"/>
              </a:lnSpc>
              <a:spcBef>
                <a:spcPts val="1600"/>
              </a:spcBef>
              <a:spcAft>
                <a:spcPts val="1600"/>
              </a:spcAft>
              <a:buClr>
                <a:schemeClr val="dk1"/>
              </a:buClr>
              <a:buSzPts val="1800"/>
              <a:buFont typeface="Arial"/>
              <a:buNone/>
            </a:pPr>
            <a:endParaRPr sz="2000" b="0" i="0" u="none" strike="noStrike" cap="none" dirty="0">
              <a:solidFill>
                <a:srgbClr val="1C2024"/>
              </a:solidFill>
              <a:latin typeface="Barlow"/>
              <a:ea typeface="Barlow"/>
              <a:cs typeface="Barlow"/>
              <a:sym typeface="Barlow"/>
            </a:endParaRPr>
          </a:p>
        </p:txBody>
      </p:sp>
      <p:sp>
        <p:nvSpPr>
          <p:cNvPr id="237" name="Google Shape;237;p12"/>
          <p:cNvSpPr txBox="1"/>
          <p:nvPr/>
        </p:nvSpPr>
        <p:spPr>
          <a:xfrm>
            <a:off x="4503462" y="5463922"/>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 FIAB, Amministrazione comunale, Scuole </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 Imprese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 Medio</a:t>
            </a:r>
            <a:endParaRPr dirty="0"/>
          </a:p>
        </p:txBody>
      </p:sp>
      <p:pic>
        <p:nvPicPr>
          <p:cNvPr id="238" name="Google Shape;238;p12" descr="Zona 30 - Wikipedia"/>
          <p:cNvPicPr preferRelativeResize="0"/>
          <p:nvPr/>
        </p:nvPicPr>
        <p:blipFill rotWithShape="1">
          <a:blip r:embed="rId4">
            <a:alphaModFix/>
          </a:blip>
          <a:srcRect/>
          <a:stretch/>
        </p:blipFill>
        <p:spPr>
          <a:xfrm>
            <a:off x="9942340" y="80367"/>
            <a:ext cx="1504424" cy="1497738"/>
          </a:xfrm>
          <a:prstGeom prst="rect">
            <a:avLst/>
          </a:prstGeom>
          <a:noFill/>
          <a:ln>
            <a:noFill/>
          </a:ln>
        </p:spPr>
      </p:pic>
      <p:pic>
        <p:nvPicPr>
          <p:cNvPr id="239" name="Google Shape;239;p12" descr="Esempi di “case avanzate”. Perché no anche a Latina | Latina in Bicicletta"/>
          <p:cNvPicPr preferRelativeResize="0"/>
          <p:nvPr/>
        </p:nvPicPr>
        <p:blipFill rotWithShape="1">
          <a:blip r:embed="rId5">
            <a:alphaModFix/>
          </a:blip>
          <a:srcRect/>
          <a:stretch/>
        </p:blipFill>
        <p:spPr>
          <a:xfrm>
            <a:off x="8291168" y="415726"/>
            <a:ext cx="1362420" cy="1020500"/>
          </a:xfrm>
          <a:prstGeom prst="rect">
            <a:avLst/>
          </a:prstGeom>
          <a:noFill/>
          <a:ln>
            <a:noFill/>
          </a:ln>
        </p:spPr>
      </p:pic>
      <p:sp>
        <p:nvSpPr>
          <p:cNvPr id="240" name="Google Shape;240;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4b</a:t>
            </a:r>
            <a:endParaRPr sz="5400" b="1">
              <a:solidFill>
                <a:schemeClr val="dk1"/>
              </a:solidFill>
              <a:latin typeface="Barlow"/>
              <a:ea typeface="Barlow"/>
              <a:cs typeface="Barlow"/>
              <a:sym typeface="Barlow"/>
            </a:endParaRPr>
          </a:p>
        </p:txBody>
      </p:sp>
      <p:pic>
        <p:nvPicPr>
          <p:cNvPr id="14" name="Picture 6" descr="11">
            <a:extLst>
              <a:ext uri="{FF2B5EF4-FFF2-40B4-BE49-F238E27FC236}">
                <a16:creationId xmlns:a16="http://schemas.microsoft.com/office/drawing/2014/main" id="{63585C87-93A1-40B4-B770-C6830D29A0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2340" y="5906054"/>
            <a:ext cx="871579" cy="8715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3">
            <a:extLst>
              <a:ext uri="{FF2B5EF4-FFF2-40B4-BE49-F238E27FC236}">
                <a16:creationId xmlns:a16="http://schemas.microsoft.com/office/drawing/2014/main" id="{22AB1AFF-E18E-4C36-B475-D6DDB398C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6145" y="5906054"/>
            <a:ext cx="871579" cy="871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6" name="Google Shape;246;p1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7" name="Google Shape;247;p13"/>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PENSARE ED AGIRE GREEN</a:t>
            </a:r>
            <a:endParaRPr>
              <a:latin typeface="Barlow"/>
              <a:ea typeface="Barlow"/>
              <a:cs typeface="Barlow"/>
              <a:sym typeface="Barlow"/>
            </a:endParaRPr>
          </a:p>
        </p:txBody>
      </p:sp>
      <p:pic>
        <p:nvPicPr>
          <p:cNvPr id="248" name="Google Shape;248;p13"/>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49" name="Google Shape;249;p13"/>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50" name="Google Shape;250;p13"/>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Laura Frignani, direzione didattica «Ilaria Alpi»</a:t>
            </a:r>
            <a:endParaRPr/>
          </a:p>
        </p:txBody>
      </p:sp>
      <p:sp>
        <p:nvSpPr>
          <p:cNvPr id="251" name="Google Shape;251;p13"/>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privata</a:t>
            </a:r>
            <a:endParaRPr/>
          </a:p>
        </p:txBody>
      </p:sp>
      <p:sp>
        <p:nvSpPr>
          <p:cNvPr id="252" name="Google Shape;252;p13"/>
          <p:cNvSpPr txBox="1"/>
          <p:nvPr/>
        </p:nvSpPr>
        <p:spPr>
          <a:xfrm>
            <a:off x="651353" y="3402462"/>
            <a:ext cx="11125047" cy="128227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a:t>
            </a:r>
            <a:endParaRPr/>
          </a:p>
          <a:p>
            <a:pPr marL="0" marR="0" lvl="0" indent="0" algn="just" rtl="0">
              <a:lnSpc>
                <a:spcPct val="90000"/>
              </a:lnSpc>
              <a:spcBef>
                <a:spcPts val="1600"/>
              </a:spcBef>
              <a:spcAft>
                <a:spcPts val="1600"/>
              </a:spcAft>
              <a:buClr>
                <a:srgbClr val="1C2024"/>
              </a:buClr>
              <a:buSzPts val="1800"/>
              <a:buFont typeface="Arial"/>
              <a:buNone/>
            </a:pPr>
            <a:r>
              <a:rPr lang="it-IT" sz="2000">
                <a:solidFill>
                  <a:srgbClr val="1C2024"/>
                </a:solidFill>
                <a:latin typeface="Barlow"/>
                <a:ea typeface="Barlow"/>
                <a:cs typeface="Barlow"/>
                <a:sym typeface="Barlow"/>
              </a:rPr>
              <a:t>R</a:t>
            </a:r>
            <a:r>
              <a:rPr lang="it-IT" sz="2000" b="0" i="0" u="none" strike="noStrike" cap="none">
                <a:solidFill>
                  <a:srgbClr val="1C2024"/>
                </a:solidFill>
                <a:latin typeface="Barlow"/>
                <a:ea typeface="Barlow"/>
                <a:cs typeface="Barlow"/>
                <a:sym typeface="Barlow"/>
              </a:rPr>
              <a:t>ealizzazione della CICLABILE tratto di Via Carducci - Stazione ferroviaria, criticità nel raggiungere la stazione in bicicletta, la strada è a senso unico e il marciapiede lato Emiliambiente è per un tratto occupato dalle aiuole e dai tavolini del bar Chiacchiere e Caffè restringendo il passaggio.</a:t>
            </a:r>
            <a:endParaRPr/>
          </a:p>
        </p:txBody>
      </p:sp>
      <p:sp>
        <p:nvSpPr>
          <p:cNvPr id="253" name="Google Shape;253;p13"/>
          <p:cNvSpPr txBox="1"/>
          <p:nvPr/>
        </p:nvSpPr>
        <p:spPr>
          <a:xfrm>
            <a:off x="2078485" y="5190759"/>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a:t>
            </a:r>
            <a:endParaRPr/>
          </a:p>
        </p:txBody>
      </p:sp>
      <p:pic>
        <p:nvPicPr>
          <p:cNvPr id="254" name="Google Shape;254;p13" descr="Ombra di ciclista sulla strada"/>
          <p:cNvPicPr preferRelativeResize="0"/>
          <p:nvPr/>
        </p:nvPicPr>
        <p:blipFill rotWithShape="1">
          <a:blip r:embed="rId4">
            <a:alphaModFix/>
          </a:blip>
          <a:srcRect/>
          <a:stretch/>
        </p:blipFill>
        <p:spPr>
          <a:xfrm>
            <a:off x="9770302" y="281919"/>
            <a:ext cx="1315718" cy="1036864"/>
          </a:xfrm>
          <a:prstGeom prst="rect">
            <a:avLst/>
          </a:prstGeom>
          <a:noFill/>
          <a:ln>
            <a:noFill/>
          </a:ln>
        </p:spPr>
      </p:pic>
      <p:sp>
        <p:nvSpPr>
          <p:cNvPr id="255" name="Google Shape;255;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5</a:t>
            </a:r>
            <a:endParaRPr sz="5400" b="1">
              <a:solidFill>
                <a:schemeClr val="dk1"/>
              </a:solidFill>
              <a:latin typeface="Barlow"/>
              <a:ea typeface="Barlow"/>
              <a:cs typeface="Barlow"/>
              <a:sym typeface="Barlow"/>
            </a:endParaRPr>
          </a:p>
        </p:txBody>
      </p:sp>
      <p:pic>
        <p:nvPicPr>
          <p:cNvPr id="13" name="Picture 6" descr="11">
            <a:extLst>
              <a:ext uri="{FF2B5EF4-FFF2-40B4-BE49-F238E27FC236}">
                <a16:creationId xmlns:a16="http://schemas.microsoft.com/office/drawing/2014/main" id="{5F98B7DF-5997-49AB-82AB-C8A164A11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13">
            <a:extLst>
              <a:ext uri="{FF2B5EF4-FFF2-40B4-BE49-F238E27FC236}">
                <a16:creationId xmlns:a16="http://schemas.microsoft.com/office/drawing/2014/main" id="{BA6CD545-9283-48B3-9DD6-15E373381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1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14"/>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PARTIAMO ORA PER UN FUTURO GREEN E SOSTENIBILE</a:t>
            </a:r>
            <a:endParaRPr>
              <a:latin typeface="Barlow"/>
              <a:ea typeface="Barlow"/>
              <a:cs typeface="Barlow"/>
              <a:sym typeface="Barlow"/>
            </a:endParaRPr>
          </a:p>
        </p:txBody>
      </p:sp>
      <p:pic>
        <p:nvPicPr>
          <p:cNvPr id="263" name="Google Shape;263;p14"/>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64" name="Google Shape;264;p14"/>
          <p:cNvSpPr txBox="1"/>
          <p:nvPr/>
        </p:nvSpPr>
        <p:spPr>
          <a:xfrm>
            <a:off x="414076" y="3762732"/>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65" name="Google Shape;265;p14"/>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Laura Frignani, direzione didattica «Ilaria Alpi»</a:t>
            </a:r>
            <a:endParaRPr/>
          </a:p>
        </p:txBody>
      </p:sp>
      <p:sp>
        <p:nvSpPr>
          <p:cNvPr id="266" name="Google Shape;266;p14"/>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privata</a:t>
            </a:r>
            <a:endParaRPr/>
          </a:p>
        </p:txBody>
      </p:sp>
      <p:sp>
        <p:nvSpPr>
          <p:cNvPr id="267" name="Google Shape;267;p14"/>
          <p:cNvSpPr txBox="1"/>
          <p:nvPr/>
        </p:nvSpPr>
        <p:spPr>
          <a:xfrm>
            <a:off x="651353" y="3402462"/>
            <a:ext cx="11125047" cy="128227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Promuovere la riduzione degli spostamenti con autoveicoli attivando il Progetto Piedibus per i bambini della scuola dell’Infanzia (anni 5)</a:t>
            </a:r>
            <a:endParaRPr/>
          </a:p>
          <a:p>
            <a:pPr marL="0" marR="0" lvl="0" indent="0" algn="just" rtl="0">
              <a:lnSpc>
                <a:spcPct val="90000"/>
              </a:lnSpc>
              <a:spcBef>
                <a:spcPts val="1600"/>
              </a:spcBef>
              <a:spcAft>
                <a:spcPts val="1600"/>
              </a:spcAft>
              <a:buClr>
                <a:schemeClr val="dk1"/>
              </a:buClr>
              <a:buSzPts val="1800"/>
              <a:buFont typeface="Arial"/>
              <a:buNone/>
            </a:pPr>
            <a:endParaRPr sz="2000" b="0" i="0" u="none" strike="noStrike" cap="none">
              <a:solidFill>
                <a:srgbClr val="1C2024"/>
              </a:solidFill>
              <a:latin typeface="Barlow"/>
              <a:ea typeface="Barlow"/>
              <a:cs typeface="Barlow"/>
              <a:sym typeface="Barlow"/>
            </a:endParaRPr>
          </a:p>
        </p:txBody>
      </p:sp>
      <p:sp>
        <p:nvSpPr>
          <p:cNvPr id="268" name="Google Shape;268;p14"/>
          <p:cNvSpPr txBox="1"/>
          <p:nvPr/>
        </p:nvSpPr>
        <p:spPr>
          <a:xfrm>
            <a:off x="2078485" y="5190759"/>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a:t>
            </a:r>
            <a:endParaRPr/>
          </a:p>
        </p:txBody>
      </p:sp>
      <p:pic>
        <p:nvPicPr>
          <p:cNvPr id="269" name="Google Shape;269;p14" descr="Animali di plastica colorati"/>
          <p:cNvPicPr preferRelativeResize="0"/>
          <p:nvPr/>
        </p:nvPicPr>
        <p:blipFill rotWithShape="1">
          <a:blip r:embed="rId4">
            <a:alphaModFix/>
          </a:blip>
          <a:srcRect/>
          <a:stretch/>
        </p:blipFill>
        <p:spPr>
          <a:xfrm>
            <a:off x="8993022" y="211770"/>
            <a:ext cx="1866650" cy="1244433"/>
          </a:xfrm>
          <a:prstGeom prst="rect">
            <a:avLst/>
          </a:prstGeom>
          <a:noFill/>
          <a:ln>
            <a:noFill/>
          </a:ln>
        </p:spPr>
      </p:pic>
      <p:sp>
        <p:nvSpPr>
          <p:cNvPr id="270" name="Google Shape;270;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6</a:t>
            </a:r>
            <a:endParaRPr sz="5400" b="1">
              <a:solidFill>
                <a:schemeClr val="dk1"/>
              </a:solidFill>
              <a:latin typeface="Barlow"/>
              <a:ea typeface="Barlow"/>
              <a:cs typeface="Barlow"/>
              <a:sym typeface="Barlow"/>
            </a:endParaRPr>
          </a:p>
        </p:txBody>
      </p:sp>
      <p:pic>
        <p:nvPicPr>
          <p:cNvPr id="13" name="Picture 6" descr="11">
            <a:extLst>
              <a:ext uri="{FF2B5EF4-FFF2-40B4-BE49-F238E27FC236}">
                <a16:creationId xmlns:a16="http://schemas.microsoft.com/office/drawing/2014/main" id="{092C005D-5F8F-4A75-B901-6AD763EBF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13">
            <a:extLst>
              <a:ext uri="{FF2B5EF4-FFF2-40B4-BE49-F238E27FC236}">
                <a16:creationId xmlns:a16="http://schemas.microsoft.com/office/drawing/2014/main" id="{50EF092A-F008-445C-855E-2D2419BE0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1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7" name="Google Shape;277;p15"/>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78" name="Google Shape;278;p15"/>
          <p:cNvSpPr txBox="1"/>
          <p:nvPr/>
        </p:nvSpPr>
        <p:spPr>
          <a:xfrm>
            <a:off x="99462" y="3254071"/>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79" name="Google Shape;279;p15"/>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Paolo Mainardi, WWF, volontario</a:t>
            </a:r>
            <a:endParaRPr/>
          </a:p>
        </p:txBody>
      </p:sp>
      <p:sp>
        <p:nvSpPr>
          <p:cNvPr id="280" name="Google Shape;280;p15"/>
          <p:cNvSpPr txBox="1"/>
          <p:nvPr/>
        </p:nvSpPr>
        <p:spPr>
          <a:xfrm>
            <a:off x="1803100" y="5085509"/>
            <a:ext cx="5889133" cy="160169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Media</a:t>
            </a:r>
            <a:endParaRPr/>
          </a:p>
        </p:txBody>
      </p:sp>
      <p:pic>
        <p:nvPicPr>
          <p:cNvPr id="281" name="Google Shape;281;p15" descr="Casa con pannelli solari sul tetto"/>
          <p:cNvPicPr preferRelativeResize="0"/>
          <p:nvPr/>
        </p:nvPicPr>
        <p:blipFill rotWithShape="1">
          <a:blip r:embed="rId4">
            <a:alphaModFix/>
          </a:blip>
          <a:srcRect/>
          <a:stretch/>
        </p:blipFill>
        <p:spPr>
          <a:xfrm>
            <a:off x="9569884" y="166183"/>
            <a:ext cx="1597074" cy="1197673"/>
          </a:xfrm>
          <a:prstGeom prst="rect">
            <a:avLst/>
          </a:prstGeom>
          <a:noFill/>
          <a:ln>
            <a:noFill/>
          </a:ln>
        </p:spPr>
      </p:pic>
      <p:sp>
        <p:nvSpPr>
          <p:cNvPr id="282" name="Google Shape;282;p15"/>
          <p:cNvSpPr txBox="1"/>
          <p:nvPr/>
        </p:nvSpPr>
        <p:spPr>
          <a:xfrm>
            <a:off x="669028" y="1899413"/>
            <a:ext cx="10515600" cy="83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INCENTIVAZIONE IMPIANTI FOTOVOLTAICI NEI CONDOMINI</a:t>
            </a:r>
            <a:endParaRPr>
              <a:latin typeface="Barlow"/>
              <a:ea typeface="Barlow"/>
              <a:cs typeface="Barlow"/>
              <a:sym typeface="Barlow"/>
            </a:endParaRPr>
          </a:p>
        </p:txBody>
      </p:sp>
      <p:sp>
        <p:nvSpPr>
          <p:cNvPr id="283" name="Google Shape;283;p15"/>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Produzione locale di energia elettrica rinnovabile</a:t>
            </a:r>
            <a:endParaRPr/>
          </a:p>
        </p:txBody>
      </p:sp>
      <p:sp>
        <p:nvSpPr>
          <p:cNvPr id="284" name="Google Shape;284;p15"/>
          <p:cNvSpPr txBox="1"/>
          <p:nvPr/>
        </p:nvSpPr>
        <p:spPr>
          <a:xfrm>
            <a:off x="669036" y="3574337"/>
            <a:ext cx="11107364"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In aggiunta a tutte le agevolazioni previste, l’amministrazione può prevedere uno sconto sull’IMU ai proprietari dei condomini. Tale premio potrà anche essere maggiore laddove tale impianto venga utilizzato per alimentare colonnine condominiali per auto elettriche.</a:t>
            </a:r>
            <a:endParaRPr/>
          </a:p>
        </p:txBody>
      </p:sp>
      <p:sp>
        <p:nvSpPr>
          <p:cNvPr id="285" name="Google Shape;285;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7</a:t>
            </a:r>
            <a:endParaRPr sz="5400" b="1">
              <a:solidFill>
                <a:schemeClr val="dk1"/>
              </a:solidFill>
              <a:latin typeface="Barlow"/>
              <a:ea typeface="Barlow"/>
              <a:cs typeface="Barlow"/>
              <a:sym typeface="Barlow"/>
            </a:endParaRPr>
          </a:p>
        </p:txBody>
      </p:sp>
      <p:pic>
        <p:nvPicPr>
          <p:cNvPr id="2052" name="Picture 4" descr="07">
            <a:extLst>
              <a:ext uri="{FF2B5EF4-FFF2-40B4-BE49-F238E27FC236}">
                <a16:creationId xmlns:a16="http://schemas.microsoft.com/office/drawing/2014/main" id="{EC8955CC-1920-4C7B-93B4-86104B21B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280" y="5754268"/>
            <a:ext cx="1054491" cy="10544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1">
            <a:extLst>
              <a:ext uri="{FF2B5EF4-FFF2-40B4-BE49-F238E27FC236}">
                <a16:creationId xmlns:a16="http://schemas.microsoft.com/office/drawing/2014/main" id="{B91F1C91-E4AB-438B-9A01-4F50B4607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3">
            <a:extLst>
              <a:ext uri="{FF2B5EF4-FFF2-40B4-BE49-F238E27FC236}">
                <a16:creationId xmlns:a16="http://schemas.microsoft.com/office/drawing/2014/main" id="{02BB8261-08F5-4ED6-BC62-97BEC2B14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1" name="Google Shape;291;p1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2" name="Google Shape;292;p16"/>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293" name="Google Shape;293;p16"/>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294" name="Google Shape;294;p16"/>
          <p:cNvSpPr txBox="1"/>
          <p:nvPr/>
        </p:nvSpPr>
        <p:spPr>
          <a:xfrm>
            <a:off x="651353" y="1833588"/>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PENSARE ED AGIRE GREEN 2</a:t>
            </a:r>
            <a:endParaRPr>
              <a:latin typeface="Barlow"/>
              <a:ea typeface="Barlow"/>
              <a:cs typeface="Barlow"/>
              <a:sym typeface="Barlow"/>
            </a:endParaRPr>
          </a:p>
        </p:txBody>
      </p:sp>
      <p:pic>
        <p:nvPicPr>
          <p:cNvPr id="295" name="Google Shape;295;p16" descr="DD Fidenza"/>
          <p:cNvPicPr preferRelativeResize="0"/>
          <p:nvPr/>
        </p:nvPicPr>
        <p:blipFill rotWithShape="1">
          <a:blip r:embed="rId4">
            <a:alphaModFix/>
          </a:blip>
          <a:srcRect/>
          <a:stretch/>
        </p:blipFill>
        <p:spPr>
          <a:xfrm>
            <a:off x="7071613" y="509396"/>
            <a:ext cx="4494086" cy="936268"/>
          </a:xfrm>
          <a:prstGeom prst="rect">
            <a:avLst/>
          </a:prstGeom>
          <a:noFill/>
          <a:ln>
            <a:noFill/>
          </a:ln>
        </p:spPr>
      </p:pic>
      <p:sp>
        <p:nvSpPr>
          <p:cNvPr id="296" name="Google Shape;296;p16"/>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Laura Frignani, direzione didattica «Ilaria Alpi»</a:t>
            </a:r>
            <a:endParaRPr/>
          </a:p>
        </p:txBody>
      </p:sp>
      <p:sp>
        <p:nvSpPr>
          <p:cNvPr id="297" name="Google Shape;297;p16"/>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Edifici pubblici ed attrezzature</a:t>
            </a:r>
            <a:endParaRPr/>
          </a:p>
        </p:txBody>
      </p:sp>
      <p:sp>
        <p:nvSpPr>
          <p:cNvPr id="298" name="Google Shape;298;p16"/>
          <p:cNvSpPr txBox="1"/>
          <p:nvPr/>
        </p:nvSpPr>
        <p:spPr>
          <a:xfrm>
            <a:off x="651353" y="3402462"/>
            <a:ext cx="11125047" cy="128227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RIQUALIFICAZIONE EDIFICIO SCOLASTICO realizzazione di cappotto per la scuola dell’Infanzia don Milani e sostituzione delle finestre (grande è la dispersione termica in inverno anche per la presenza di un “camino” con lucernaio in ogni sezione e di termosifoni appesi in alto e, in estate di caldo con temperatura che raggiunge i 34°/35°).</a:t>
            </a:r>
            <a:endParaRPr dirty="0"/>
          </a:p>
        </p:txBody>
      </p:sp>
      <p:sp>
        <p:nvSpPr>
          <p:cNvPr id="299" name="Google Shape;299;p16"/>
          <p:cNvSpPr txBox="1"/>
          <p:nvPr/>
        </p:nvSpPr>
        <p:spPr>
          <a:xfrm>
            <a:off x="2078485" y="5190759"/>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a:t>
            </a:r>
            <a:endParaRPr/>
          </a:p>
        </p:txBody>
      </p:sp>
      <p:sp>
        <p:nvSpPr>
          <p:cNvPr id="300" name="Google Shape;300;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8</a:t>
            </a:r>
            <a:endParaRPr sz="5400" b="1">
              <a:solidFill>
                <a:schemeClr val="dk1"/>
              </a:solidFill>
              <a:latin typeface="Barlow"/>
              <a:ea typeface="Barlow"/>
              <a:cs typeface="Barlow"/>
              <a:sym typeface="Barlow"/>
            </a:endParaRPr>
          </a:p>
        </p:txBody>
      </p:sp>
      <p:pic>
        <p:nvPicPr>
          <p:cNvPr id="13" name="Picture 4" descr="07">
            <a:extLst>
              <a:ext uri="{FF2B5EF4-FFF2-40B4-BE49-F238E27FC236}">
                <a16:creationId xmlns:a16="http://schemas.microsoft.com/office/drawing/2014/main" id="{7EE3729F-09B0-44D0-BCA6-5A281563F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280" y="5754268"/>
            <a:ext cx="1054491" cy="1054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1CE417C5-9B7C-4C82-912C-56F5FC417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3">
            <a:extLst>
              <a:ext uri="{FF2B5EF4-FFF2-40B4-BE49-F238E27FC236}">
                <a16:creationId xmlns:a16="http://schemas.microsoft.com/office/drawing/2014/main" id="{FBB2B925-2AD6-4E8A-BB6E-B2C87AF3E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6" name="Google Shape;306;p17"/>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7" name="Google Shape;307;p17"/>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08" name="Google Shape;308;p17"/>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09" name="Google Shape;309;p17"/>
          <p:cNvSpPr txBox="1"/>
          <p:nvPr/>
        </p:nvSpPr>
        <p:spPr>
          <a:xfrm>
            <a:off x="669036" y="1976136"/>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NUOVE LICENZE EDILIZIE CON NUOVI CRITERI DI PROGETTAZIONE</a:t>
            </a:r>
            <a:endParaRPr>
              <a:latin typeface="Barlow"/>
              <a:ea typeface="Barlow"/>
              <a:cs typeface="Barlow"/>
              <a:sym typeface="Barlow"/>
            </a:endParaRPr>
          </a:p>
        </p:txBody>
      </p:sp>
      <p:sp>
        <p:nvSpPr>
          <p:cNvPr id="310" name="Google Shape;310;p17"/>
          <p:cNvSpPr txBox="1"/>
          <p:nvPr/>
        </p:nvSpPr>
        <p:spPr>
          <a:xfrm>
            <a:off x="669036" y="2404651"/>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Paolo Mainardi, volontario WWF</a:t>
            </a:r>
            <a:endParaRPr/>
          </a:p>
        </p:txBody>
      </p:sp>
      <p:sp>
        <p:nvSpPr>
          <p:cNvPr id="311" name="Google Shape;311;p17"/>
          <p:cNvSpPr txBox="1"/>
          <p:nvPr/>
        </p:nvSpPr>
        <p:spPr>
          <a:xfrm>
            <a:off x="669036" y="2938275"/>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Edifici residenziali</a:t>
            </a:r>
            <a:endParaRPr/>
          </a:p>
        </p:txBody>
      </p:sp>
      <p:sp>
        <p:nvSpPr>
          <p:cNvPr id="312" name="Google Shape;312;p17"/>
          <p:cNvSpPr txBox="1"/>
          <p:nvPr/>
        </p:nvSpPr>
        <p:spPr>
          <a:xfrm>
            <a:off x="669036" y="3379924"/>
            <a:ext cx="11614236"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Ogni nuova licenza edilizia dovrà prevedere:</a:t>
            </a:r>
            <a:endParaRPr/>
          </a:p>
          <a:p>
            <a:pPr marL="0" marR="0" lvl="0" indent="0" algn="just" rtl="0">
              <a:lnSpc>
                <a:spcPct val="100000"/>
              </a:lnSpc>
              <a:spcBef>
                <a:spcPts val="1600"/>
              </a:spcBef>
              <a:spcAft>
                <a:spcPts val="0"/>
              </a:spcAft>
              <a:buClr>
                <a:srgbClr val="1C2024"/>
              </a:buClr>
              <a:buSzPts val="1800"/>
              <a:buFont typeface="Arial"/>
              <a:buNone/>
            </a:pPr>
            <a:r>
              <a:rPr lang="it-IT" sz="1800" b="0" i="0" u="none" strike="noStrike" cap="none">
                <a:solidFill>
                  <a:srgbClr val="1C2024"/>
                </a:solidFill>
                <a:latin typeface="Barlow"/>
                <a:ea typeface="Barlow"/>
                <a:cs typeface="Barlow"/>
                <a:sym typeface="Barlow"/>
              </a:rPr>
              <a:t>1) Progettazione in modo da massimizzare il risparmio energetico</a:t>
            </a:r>
            <a:endParaRPr/>
          </a:p>
          <a:p>
            <a:pPr marL="0" marR="0" lvl="0" indent="0" algn="just" rtl="0">
              <a:lnSpc>
                <a:spcPct val="100000"/>
              </a:lnSpc>
              <a:spcBef>
                <a:spcPts val="600"/>
              </a:spcBef>
              <a:spcAft>
                <a:spcPts val="0"/>
              </a:spcAft>
              <a:buClr>
                <a:srgbClr val="1C2024"/>
              </a:buClr>
              <a:buSzPts val="1800"/>
              <a:buFont typeface="Arial"/>
              <a:buNone/>
            </a:pPr>
            <a:r>
              <a:rPr lang="it-IT" sz="1800" b="0" i="0" u="none" strike="noStrike" cap="none">
                <a:solidFill>
                  <a:srgbClr val="1C2024"/>
                </a:solidFill>
                <a:latin typeface="Barlow"/>
                <a:ea typeface="Barlow"/>
                <a:cs typeface="Barlow"/>
                <a:sym typeface="Barlow"/>
              </a:rPr>
              <a:t>2) Sistema per l’auto produzione di energia elettrica da fonti rinnovabili</a:t>
            </a:r>
            <a:endParaRPr/>
          </a:p>
          <a:p>
            <a:pPr marL="0" marR="0" lvl="0" indent="0" algn="just" rtl="0">
              <a:lnSpc>
                <a:spcPct val="100000"/>
              </a:lnSpc>
              <a:spcBef>
                <a:spcPts val="600"/>
              </a:spcBef>
              <a:spcAft>
                <a:spcPts val="0"/>
              </a:spcAft>
              <a:buClr>
                <a:srgbClr val="1C2024"/>
              </a:buClr>
              <a:buSzPts val="1800"/>
              <a:buFont typeface="Arial"/>
              <a:buNone/>
            </a:pPr>
            <a:r>
              <a:rPr lang="it-IT" sz="1800" b="0" i="0" u="none" strike="noStrike" cap="none">
                <a:solidFill>
                  <a:srgbClr val="1C2024"/>
                </a:solidFill>
                <a:latin typeface="Barlow"/>
                <a:ea typeface="Barlow"/>
                <a:cs typeface="Barlow"/>
                <a:sym typeface="Barlow"/>
              </a:rPr>
              <a:t>3) Spazio per le colonnine di alimentazione per autoveicoli</a:t>
            </a:r>
            <a:endParaRPr/>
          </a:p>
          <a:p>
            <a:pPr marL="0" marR="0" lvl="0" indent="0" algn="just" rtl="0">
              <a:lnSpc>
                <a:spcPct val="100000"/>
              </a:lnSpc>
              <a:spcBef>
                <a:spcPts val="600"/>
              </a:spcBef>
              <a:spcAft>
                <a:spcPts val="600"/>
              </a:spcAft>
              <a:buClr>
                <a:srgbClr val="1C2024"/>
              </a:buClr>
              <a:buSzPts val="1800"/>
              <a:buFont typeface="Arial"/>
              <a:buNone/>
            </a:pPr>
            <a:r>
              <a:rPr lang="it-IT" sz="1800" b="0" i="0" u="none" strike="noStrike" cap="none">
                <a:solidFill>
                  <a:srgbClr val="1C2024"/>
                </a:solidFill>
                <a:latin typeface="Barlow"/>
                <a:ea typeface="Barlow"/>
                <a:cs typeface="Barlow"/>
                <a:sym typeface="Barlow"/>
              </a:rPr>
              <a:t>4) Promuovere e privilegiare il recupero (di edifici e spazi urbani) rispetto all'ampliamento dell'area edificata</a:t>
            </a:r>
            <a:endParaRPr/>
          </a:p>
        </p:txBody>
      </p:sp>
      <p:sp>
        <p:nvSpPr>
          <p:cNvPr id="313" name="Google Shape;313;p17"/>
          <p:cNvSpPr txBox="1"/>
          <p:nvPr/>
        </p:nvSpPr>
        <p:spPr>
          <a:xfrm>
            <a:off x="2342367" y="5426026"/>
            <a:ext cx="5362392"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media</a:t>
            </a:r>
            <a:endParaRPr/>
          </a:p>
        </p:txBody>
      </p:sp>
      <p:pic>
        <p:nvPicPr>
          <p:cNvPr id="314" name="Google Shape;314;p17" descr="Muro di mattoni"/>
          <p:cNvPicPr preferRelativeResize="0"/>
          <p:nvPr/>
        </p:nvPicPr>
        <p:blipFill rotWithShape="1">
          <a:blip r:embed="rId4">
            <a:alphaModFix/>
          </a:blip>
          <a:srcRect/>
          <a:stretch/>
        </p:blipFill>
        <p:spPr>
          <a:xfrm>
            <a:off x="9427339" y="130641"/>
            <a:ext cx="1757297" cy="1171531"/>
          </a:xfrm>
          <a:prstGeom prst="rect">
            <a:avLst/>
          </a:prstGeom>
          <a:noFill/>
          <a:ln>
            <a:noFill/>
          </a:ln>
        </p:spPr>
      </p:pic>
      <p:sp>
        <p:nvSpPr>
          <p:cNvPr id="315" name="Google Shape;315;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9</a:t>
            </a:r>
            <a:endParaRPr sz="5400" b="1">
              <a:solidFill>
                <a:schemeClr val="dk1"/>
              </a:solidFill>
              <a:latin typeface="Barlow"/>
              <a:ea typeface="Barlow"/>
              <a:cs typeface="Barlow"/>
              <a:sym typeface="Barlow"/>
            </a:endParaRPr>
          </a:p>
        </p:txBody>
      </p:sp>
      <p:pic>
        <p:nvPicPr>
          <p:cNvPr id="13" name="Picture 4" descr="07">
            <a:extLst>
              <a:ext uri="{FF2B5EF4-FFF2-40B4-BE49-F238E27FC236}">
                <a16:creationId xmlns:a16="http://schemas.microsoft.com/office/drawing/2014/main" id="{1DA071D5-3814-4AA1-86D1-4D86F8725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280" y="5754268"/>
            <a:ext cx="1054491" cy="1054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60B68C54-E39B-42BE-91AF-C41A883A8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114"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3">
            <a:extLst>
              <a:ext uri="{FF2B5EF4-FFF2-40B4-BE49-F238E27FC236}">
                <a16:creationId xmlns:a16="http://schemas.microsoft.com/office/drawing/2014/main" id="{1A86DB0C-62EC-4728-B475-B15B90030F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3919" y="576690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18"/>
          <p:cNvSpPr/>
          <p:nvPr/>
        </p:nvSpPr>
        <p:spPr>
          <a:xfrm>
            <a:off x="-159116" y="-70599"/>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1" name="Google Shape;321;p18"/>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2" name="Google Shape;322;p18"/>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23" name="Google Shape;323;p18"/>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pic>
        <p:nvPicPr>
          <p:cNvPr id="324" name="Google Shape;324;p18" descr="Tubature in un edificio dai toni blu"/>
          <p:cNvPicPr preferRelativeResize="0"/>
          <p:nvPr/>
        </p:nvPicPr>
        <p:blipFill rotWithShape="1">
          <a:blip r:embed="rId4">
            <a:alphaModFix/>
          </a:blip>
          <a:srcRect/>
          <a:stretch/>
        </p:blipFill>
        <p:spPr>
          <a:xfrm>
            <a:off x="9127397" y="270583"/>
            <a:ext cx="1760731" cy="1173967"/>
          </a:xfrm>
          <a:prstGeom prst="rect">
            <a:avLst/>
          </a:prstGeom>
          <a:noFill/>
          <a:ln>
            <a:noFill/>
          </a:ln>
        </p:spPr>
      </p:pic>
      <p:sp>
        <p:nvSpPr>
          <p:cNvPr id="325" name="Google Shape;325;p18"/>
          <p:cNvSpPr txBox="1"/>
          <p:nvPr/>
        </p:nvSpPr>
        <p:spPr>
          <a:xfrm>
            <a:off x="669036" y="1747212"/>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CONVINCERE LE IMPRESE</a:t>
            </a:r>
            <a:endParaRPr>
              <a:latin typeface="Barlow"/>
              <a:ea typeface="Barlow"/>
              <a:cs typeface="Barlow"/>
              <a:sym typeface="Barlow"/>
            </a:endParaRPr>
          </a:p>
        </p:txBody>
      </p:sp>
      <p:sp>
        <p:nvSpPr>
          <p:cNvPr id="326" name="Google Shape;326;p18"/>
          <p:cNvSpPr txBox="1"/>
          <p:nvPr/>
        </p:nvSpPr>
        <p:spPr>
          <a:xfrm>
            <a:off x="669036" y="2345777"/>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PROPONENTE: Paolo Mainardi, volontario WWF</a:t>
            </a:r>
            <a:endParaRPr dirty="0"/>
          </a:p>
        </p:txBody>
      </p:sp>
      <p:sp>
        <p:nvSpPr>
          <p:cNvPr id="327" name="Google Shape;327;p18"/>
          <p:cNvSpPr txBox="1"/>
          <p:nvPr/>
        </p:nvSpPr>
        <p:spPr>
          <a:xfrm>
            <a:off x="669036" y="3028229"/>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Industria</a:t>
            </a:r>
            <a:endParaRPr/>
          </a:p>
        </p:txBody>
      </p:sp>
      <p:sp>
        <p:nvSpPr>
          <p:cNvPr id="328" name="Google Shape;328;p18"/>
          <p:cNvSpPr txBox="1"/>
          <p:nvPr/>
        </p:nvSpPr>
        <p:spPr>
          <a:xfrm>
            <a:off x="669036" y="3487182"/>
            <a:ext cx="11360800" cy="136049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L’amministrazione potrà premiare quelle imprese che dimostreranno di aver ridotto il loro consumo energetico attraverso l’utilizzo di energie rinnovabili e di strumenti a basso consumo. (da definire sia il target da raggiungere che il tipo di agevolazione)</a:t>
            </a:r>
            <a:endParaRPr sz="1800" b="0" i="0" u="none" strike="noStrike" cap="none">
              <a:solidFill>
                <a:srgbClr val="1C2024"/>
              </a:solidFill>
              <a:latin typeface="Barlow"/>
              <a:ea typeface="Barlow"/>
              <a:cs typeface="Barlow"/>
              <a:sym typeface="Barlow"/>
            </a:endParaRPr>
          </a:p>
        </p:txBody>
      </p:sp>
      <p:sp>
        <p:nvSpPr>
          <p:cNvPr id="329" name="Google Shape;329;p18"/>
          <p:cNvSpPr txBox="1"/>
          <p:nvPr/>
        </p:nvSpPr>
        <p:spPr>
          <a:xfrm>
            <a:off x="2354892" y="5132957"/>
            <a:ext cx="5362392"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media</a:t>
            </a:r>
            <a:endParaRPr/>
          </a:p>
        </p:txBody>
      </p:sp>
      <p:sp>
        <p:nvSpPr>
          <p:cNvPr id="330" name="Google Shape;330;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10</a:t>
            </a:r>
            <a:endParaRPr sz="5400" b="1">
              <a:solidFill>
                <a:schemeClr val="dk1"/>
              </a:solidFill>
              <a:latin typeface="Barlow"/>
              <a:ea typeface="Barlow"/>
              <a:cs typeface="Barlow"/>
              <a:sym typeface="Barlow"/>
            </a:endParaRPr>
          </a:p>
        </p:txBody>
      </p:sp>
      <p:pic>
        <p:nvPicPr>
          <p:cNvPr id="9218" name="Picture 2" descr="12">
            <a:extLst>
              <a:ext uri="{FF2B5EF4-FFF2-40B4-BE49-F238E27FC236}">
                <a16:creationId xmlns:a16="http://schemas.microsoft.com/office/drawing/2014/main" id="{6BA17F87-7484-4408-81C9-40B17363A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598" y="5586145"/>
            <a:ext cx="1001272" cy="10012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07">
            <a:extLst>
              <a:ext uri="{FF2B5EF4-FFF2-40B4-BE49-F238E27FC236}">
                <a16:creationId xmlns:a16="http://schemas.microsoft.com/office/drawing/2014/main" id="{BBF31FB9-2817-4ECB-874D-86773B455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977" y="5566902"/>
            <a:ext cx="1045414" cy="104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1">
            <a:extLst>
              <a:ext uri="{FF2B5EF4-FFF2-40B4-BE49-F238E27FC236}">
                <a16:creationId xmlns:a16="http://schemas.microsoft.com/office/drawing/2014/main" id="{D89B3674-C9DE-4258-A274-9B5B74D9C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391" y="5578512"/>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3">
            <a:extLst>
              <a:ext uri="{FF2B5EF4-FFF2-40B4-BE49-F238E27FC236}">
                <a16:creationId xmlns:a16="http://schemas.microsoft.com/office/drawing/2014/main" id="{B06A1DE6-6DB2-403C-A4AC-4A58A87BA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7448" y="557851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1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6" name="Google Shape;336;p19"/>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7" name="Google Shape;337;p19"/>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38" name="Google Shape;338;p19"/>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39" name="Google Shape;339;p19"/>
          <p:cNvSpPr txBox="1"/>
          <p:nvPr/>
        </p:nvSpPr>
        <p:spPr>
          <a:xfrm>
            <a:off x="669036" y="1784790"/>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COMPOSTAGGIO DI COMUNIT</a:t>
            </a:r>
            <a:r>
              <a:rPr lang="it-IT" sz="2000" b="1" i="1">
                <a:solidFill>
                  <a:schemeClr val="dk1"/>
                </a:solidFill>
                <a:latin typeface="Barlow"/>
                <a:ea typeface="Barlow"/>
                <a:cs typeface="Barlow"/>
                <a:sym typeface="Barlow"/>
              </a:rPr>
              <a:t>À</a:t>
            </a:r>
            <a:endParaRPr>
              <a:latin typeface="Barlow"/>
              <a:ea typeface="Barlow"/>
              <a:cs typeface="Barlow"/>
              <a:sym typeface="Barlow"/>
            </a:endParaRPr>
          </a:p>
        </p:txBody>
      </p:sp>
      <p:sp>
        <p:nvSpPr>
          <p:cNvPr id="340" name="Google Shape;340;p19"/>
          <p:cNvSpPr txBox="1"/>
          <p:nvPr/>
        </p:nvSpPr>
        <p:spPr>
          <a:xfrm>
            <a:off x="669036" y="2171669"/>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Associazione OrtoGiardino - Franchi Francesca, Franchi Michela, Franzini Christian</a:t>
            </a:r>
            <a:endParaRPr/>
          </a:p>
        </p:txBody>
      </p:sp>
      <p:sp>
        <p:nvSpPr>
          <p:cNvPr id="341" name="Google Shape;341;p19"/>
          <p:cNvSpPr txBox="1"/>
          <p:nvPr/>
        </p:nvSpPr>
        <p:spPr>
          <a:xfrm>
            <a:off x="669036" y="2711733"/>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Gestione dei rifiuti urbani</a:t>
            </a:r>
            <a:endParaRPr/>
          </a:p>
        </p:txBody>
      </p:sp>
      <p:sp>
        <p:nvSpPr>
          <p:cNvPr id="342" name="Google Shape;342;p19"/>
          <p:cNvSpPr txBox="1"/>
          <p:nvPr/>
        </p:nvSpPr>
        <p:spPr>
          <a:xfrm>
            <a:off x="669036" y="3187084"/>
            <a:ext cx="11360800" cy="136049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Promuovere il compostaggio di comunità sia per gli sfalci e il verde pubblico che per la frazione organica dei privati, al fine di ridurre i rifiuti, ridurre costi per lo smaltimento, utilizzare il compost ottenuto in sostituzione di altri ammendanti, controllare e rilanciare il compostaggio domestico, incentivare la collaborazione dei cittadini, diffondere conoscenza e consapevolezza</a:t>
            </a:r>
            <a:endParaRPr sz="1800" b="0" i="0" u="none" strike="noStrike" cap="none">
              <a:solidFill>
                <a:srgbClr val="1C2024"/>
              </a:solidFill>
              <a:latin typeface="Barlow"/>
              <a:ea typeface="Barlow"/>
              <a:cs typeface="Barlow"/>
              <a:sym typeface="Barlow"/>
            </a:endParaRPr>
          </a:p>
        </p:txBody>
      </p:sp>
      <p:sp>
        <p:nvSpPr>
          <p:cNvPr id="343" name="Google Shape;343;p19"/>
          <p:cNvSpPr txBox="1"/>
          <p:nvPr/>
        </p:nvSpPr>
        <p:spPr>
          <a:xfrm>
            <a:off x="2078486" y="5039449"/>
            <a:ext cx="9444600" cy="12510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 Amministrazione comunale, San Donnino Multiservizi</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 Emc2, Cigno Verde (esperienza progetti </a:t>
            </a:r>
            <a:r>
              <a:rPr lang="it-IT" sz="2000" b="0" i="0" u="none" strike="noStrike" cap="none" dirty="0" err="1">
                <a:solidFill>
                  <a:srgbClr val="1C2024"/>
                </a:solidFill>
                <a:latin typeface="Barlow"/>
                <a:ea typeface="Barlow"/>
                <a:cs typeface="Barlow"/>
                <a:sym typeface="Barlow"/>
              </a:rPr>
              <a:t>Composharing</a:t>
            </a:r>
            <a:r>
              <a:rPr lang="it-IT" sz="2000" b="0" i="0" u="none" strike="noStrike" cap="none" dirty="0">
                <a:solidFill>
                  <a:srgbClr val="1C2024"/>
                </a:solidFill>
                <a:latin typeface="Barlow"/>
                <a:ea typeface="Barlow"/>
                <a:cs typeface="Barlow"/>
                <a:sym typeface="Barlow"/>
              </a:rPr>
              <a:t>), singoli cittadini, associazione Orti sociali</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 media</a:t>
            </a:r>
            <a:endParaRPr dirty="0"/>
          </a:p>
        </p:txBody>
      </p:sp>
      <p:pic>
        <p:nvPicPr>
          <p:cNvPr id="344" name="Google Shape;344;p19" descr="Integrazione tra compostaggio collettivo e tariffa puntuale. Il caso di  Villanova Canavese | Achab GroupAchab Group"/>
          <p:cNvPicPr preferRelativeResize="0"/>
          <p:nvPr/>
        </p:nvPicPr>
        <p:blipFill rotWithShape="1">
          <a:blip r:embed="rId4">
            <a:alphaModFix/>
          </a:blip>
          <a:srcRect/>
          <a:stretch/>
        </p:blipFill>
        <p:spPr>
          <a:xfrm>
            <a:off x="9802099" y="167216"/>
            <a:ext cx="1720865" cy="1288988"/>
          </a:xfrm>
          <a:prstGeom prst="rect">
            <a:avLst/>
          </a:prstGeom>
          <a:noFill/>
          <a:ln>
            <a:noFill/>
          </a:ln>
        </p:spPr>
      </p:pic>
      <p:sp>
        <p:nvSpPr>
          <p:cNvPr id="345" name="Google Shape;345;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11</a:t>
            </a:r>
            <a:endParaRPr sz="5400" b="1">
              <a:solidFill>
                <a:schemeClr val="dk1"/>
              </a:solidFill>
              <a:latin typeface="Barlow"/>
              <a:ea typeface="Barlow"/>
              <a:cs typeface="Barlow"/>
              <a:sym typeface="Barlow"/>
            </a:endParaRPr>
          </a:p>
        </p:txBody>
      </p:sp>
      <p:pic>
        <p:nvPicPr>
          <p:cNvPr id="13" name="Picture 2" descr="12">
            <a:extLst>
              <a:ext uri="{FF2B5EF4-FFF2-40B4-BE49-F238E27FC236}">
                <a16:creationId xmlns:a16="http://schemas.microsoft.com/office/drawing/2014/main" id="{9874451F-7F04-4E1F-BA1B-AB96CE49D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153" y="5967287"/>
            <a:ext cx="818811" cy="8188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B4839B5B-0DDC-4470-8D0A-E454520372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2875" y="5965583"/>
            <a:ext cx="845416" cy="845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body" idx="1"/>
          </p:nvPr>
        </p:nvSpPr>
        <p:spPr>
          <a:xfrm>
            <a:off x="415600" y="1536633"/>
            <a:ext cx="11360800" cy="4121200"/>
          </a:xfrm>
          <a:prstGeom prst="rect">
            <a:avLst/>
          </a:prstGeom>
          <a:noFill/>
          <a:ln>
            <a:noFill/>
          </a:ln>
        </p:spPr>
        <p:txBody>
          <a:bodyPr spcFirstLastPara="1" wrap="square" lIns="121900" tIns="121900" rIns="121900" bIns="121900" anchor="t" anchorCtr="0">
            <a:normAutofit/>
          </a:bodyPr>
          <a:lstStyle/>
          <a:p>
            <a:pPr marL="457200" lvl="0" indent="-457200" algn="just" rtl="0">
              <a:lnSpc>
                <a:spcPct val="90000"/>
              </a:lnSpc>
              <a:spcBef>
                <a:spcPts val="0"/>
              </a:spcBef>
              <a:spcAft>
                <a:spcPts val="0"/>
              </a:spcAft>
              <a:buClr>
                <a:srgbClr val="1C2024"/>
              </a:buClr>
              <a:buSzPts val="1800"/>
              <a:buChar char="●"/>
            </a:pPr>
            <a:r>
              <a:rPr lang="it-IT" sz="2700">
                <a:solidFill>
                  <a:srgbClr val="1C2024"/>
                </a:solidFill>
                <a:latin typeface="Barlow"/>
                <a:ea typeface="Barlow"/>
                <a:cs typeface="Barlow"/>
                <a:sym typeface="Barlow"/>
              </a:rPr>
              <a:t>Le ragioni del percorso di progettazione partecipata</a:t>
            </a:r>
            <a:endParaRPr/>
          </a:p>
          <a:p>
            <a:pPr marL="457200" lvl="0" indent="-457200" algn="just" rtl="0">
              <a:lnSpc>
                <a:spcPct val="90000"/>
              </a:lnSpc>
              <a:spcBef>
                <a:spcPts val="1600"/>
              </a:spcBef>
              <a:spcAft>
                <a:spcPts val="0"/>
              </a:spcAft>
              <a:buClr>
                <a:srgbClr val="1C2024"/>
              </a:buClr>
              <a:buSzPts val="1800"/>
              <a:buChar char="●"/>
            </a:pPr>
            <a:r>
              <a:rPr lang="it-IT" sz="2700">
                <a:solidFill>
                  <a:srgbClr val="1C2024"/>
                </a:solidFill>
                <a:latin typeface="Barlow"/>
                <a:ea typeface="Barlow"/>
                <a:cs typeface="Barlow"/>
                <a:sym typeface="Barlow"/>
              </a:rPr>
              <a:t>L’individuazione dei portatori di interesse </a:t>
            </a:r>
            <a:endParaRPr/>
          </a:p>
          <a:p>
            <a:pPr marL="457200" lvl="0" indent="-457200" algn="just" rtl="0">
              <a:lnSpc>
                <a:spcPct val="90000"/>
              </a:lnSpc>
              <a:spcBef>
                <a:spcPts val="1600"/>
              </a:spcBef>
              <a:spcAft>
                <a:spcPts val="0"/>
              </a:spcAft>
              <a:buClr>
                <a:srgbClr val="1C2024"/>
              </a:buClr>
              <a:buSzPts val="1800"/>
              <a:buChar char="●"/>
            </a:pPr>
            <a:r>
              <a:rPr lang="it-IT" sz="2700">
                <a:solidFill>
                  <a:srgbClr val="1C2024"/>
                </a:solidFill>
                <a:latin typeface="Barlow"/>
                <a:ea typeface="Barlow"/>
                <a:cs typeface="Barlow"/>
                <a:sym typeface="Barlow"/>
              </a:rPr>
              <a:t>Gli incontri</a:t>
            </a:r>
            <a:endParaRPr/>
          </a:p>
          <a:p>
            <a:pPr marL="457200" lvl="0" indent="-457200" algn="just" rtl="0">
              <a:lnSpc>
                <a:spcPct val="90000"/>
              </a:lnSpc>
              <a:spcBef>
                <a:spcPts val="1600"/>
              </a:spcBef>
              <a:spcAft>
                <a:spcPts val="0"/>
              </a:spcAft>
              <a:buClr>
                <a:srgbClr val="1C2024"/>
              </a:buClr>
              <a:buSzPts val="1800"/>
              <a:buChar char="●"/>
            </a:pPr>
            <a:r>
              <a:rPr lang="it-IT" sz="2700">
                <a:solidFill>
                  <a:srgbClr val="1C2024"/>
                </a:solidFill>
                <a:latin typeface="Barlow"/>
                <a:ea typeface="Barlow"/>
                <a:cs typeface="Barlow"/>
                <a:sym typeface="Barlow"/>
              </a:rPr>
              <a:t>I risultati del percorso di progettazione partecipata a supporto del PAESC FIDENZA FUTURA: le schede progetto proposte</a:t>
            </a:r>
            <a:endParaRPr sz="2667">
              <a:latin typeface="Barlow"/>
              <a:ea typeface="Barlow"/>
              <a:cs typeface="Barlow"/>
              <a:sym typeface="Barlow"/>
            </a:endParaRPr>
          </a:p>
        </p:txBody>
      </p:sp>
      <p:pic>
        <p:nvPicPr>
          <p:cNvPr id="110" name="Google Shape;110;p2"/>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11" name="Google Shape;111;p2"/>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12" name="Google Shape;112;p2"/>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Barlow"/>
              <a:buNone/>
            </a:pPr>
            <a:r>
              <a:rPr lang="it-IT">
                <a:latin typeface="Barlow"/>
                <a:ea typeface="Barlow"/>
                <a:cs typeface="Barlow"/>
                <a:sym typeface="Barlow"/>
              </a:rPr>
              <a:t>Il percorso di progettazione partecipata</a:t>
            </a:r>
            <a:endParaRPr b="1">
              <a:solidFill>
                <a:srgbClr val="00B0F0"/>
              </a:solidFill>
              <a:latin typeface="Barlow"/>
              <a:ea typeface="Barlow"/>
              <a:cs typeface="Barlow"/>
              <a:sym typeface="Barlow"/>
            </a:endParaRPr>
          </a:p>
        </p:txBody>
      </p:sp>
      <p:pic>
        <p:nvPicPr>
          <p:cNvPr id="113" name="Google Shape;113;p2"/>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14" name="Google Shape;114;p2"/>
          <p:cNvPicPr preferRelativeResize="0"/>
          <p:nvPr/>
        </p:nvPicPr>
        <p:blipFill rotWithShape="1">
          <a:blip r:embed="rId5">
            <a:alphaModFix/>
          </a:blip>
          <a:srcRect/>
          <a:stretch/>
        </p:blipFill>
        <p:spPr>
          <a:xfrm>
            <a:off x="10447467" y="5673867"/>
            <a:ext cx="1061268" cy="10219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350" name="Google Shape;350;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1" name="Google Shape;351;p2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52" name="Google Shape;352;p20"/>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53" name="Google Shape;353;p20"/>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54" name="Google Shape;354;p20"/>
          <p:cNvSpPr txBox="1"/>
          <p:nvPr/>
        </p:nvSpPr>
        <p:spPr>
          <a:xfrm>
            <a:off x="669036" y="1784790"/>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RACCOLTA DIFFERENZIATA DEI RIFIUTI URBANI</a:t>
            </a:r>
            <a:endParaRPr>
              <a:latin typeface="Barlow"/>
              <a:ea typeface="Barlow"/>
              <a:cs typeface="Barlow"/>
              <a:sym typeface="Barlow"/>
            </a:endParaRPr>
          </a:p>
        </p:txBody>
      </p:sp>
      <p:sp>
        <p:nvSpPr>
          <p:cNvPr id="355" name="Google Shape;355;p20"/>
          <p:cNvSpPr txBox="1"/>
          <p:nvPr/>
        </p:nvSpPr>
        <p:spPr>
          <a:xfrm>
            <a:off x="669036" y="2171669"/>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WWF, Daniela Monteverdi, volontaria</a:t>
            </a:r>
            <a:endParaRPr/>
          </a:p>
        </p:txBody>
      </p:sp>
      <p:sp>
        <p:nvSpPr>
          <p:cNvPr id="356" name="Google Shape;356;p20"/>
          <p:cNvSpPr txBox="1"/>
          <p:nvPr/>
        </p:nvSpPr>
        <p:spPr>
          <a:xfrm>
            <a:off x="669036" y="2778892"/>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SETTORE DI RIFERIMENTO: Gestione dei rifiuti urbani</a:t>
            </a:r>
            <a:endParaRPr dirty="0"/>
          </a:p>
        </p:txBody>
      </p:sp>
      <p:sp>
        <p:nvSpPr>
          <p:cNvPr id="357" name="Google Shape;357;p20"/>
          <p:cNvSpPr txBox="1"/>
          <p:nvPr/>
        </p:nvSpPr>
        <p:spPr>
          <a:xfrm>
            <a:off x="669036" y="3187084"/>
            <a:ext cx="11360800" cy="136049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 Incrementare la raccolta differenziata della frazione organica per produrre ammendante di qualità per il verde pubblico e b) incentivare l'utilizzo delle compostiere domestiche anche attraverso azioni di educazione per promuoverne la corretta gestione c) implementare azioni che promuovano il conseguimento dell'obiettivo "plastic-free"</a:t>
            </a:r>
            <a:endParaRPr sz="1800" b="0" i="0" u="none" strike="noStrike" cap="none">
              <a:solidFill>
                <a:srgbClr val="1C2024"/>
              </a:solidFill>
              <a:latin typeface="Barlow"/>
              <a:ea typeface="Barlow"/>
              <a:cs typeface="Barlow"/>
              <a:sym typeface="Barlow"/>
            </a:endParaRPr>
          </a:p>
        </p:txBody>
      </p:sp>
      <p:sp>
        <p:nvSpPr>
          <p:cNvPr id="358" name="Google Shape;358;p20"/>
          <p:cNvSpPr txBox="1"/>
          <p:nvPr/>
        </p:nvSpPr>
        <p:spPr>
          <a:xfrm>
            <a:off x="2078485" y="5211007"/>
            <a:ext cx="9444478"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a:t>
            </a:r>
            <a:endParaRPr dirty="0"/>
          </a:p>
        </p:txBody>
      </p:sp>
      <p:pic>
        <p:nvPicPr>
          <p:cNvPr id="359" name="Google Shape;359;p20" descr="Sostenibilità con riempimento a tinta unita"/>
          <p:cNvPicPr preferRelativeResize="0"/>
          <p:nvPr/>
        </p:nvPicPr>
        <p:blipFill rotWithShape="1">
          <a:blip r:embed="rId4">
            <a:alphaModFix/>
          </a:blip>
          <a:srcRect/>
          <a:stretch/>
        </p:blipFill>
        <p:spPr>
          <a:xfrm>
            <a:off x="9619989" y="276726"/>
            <a:ext cx="1041748" cy="1041748"/>
          </a:xfrm>
          <a:prstGeom prst="rect">
            <a:avLst/>
          </a:prstGeom>
          <a:noFill/>
          <a:ln>
            <a:noFill/>
          </a:ln>
        </p:spPr>
      </p:pic>
      <p:sp>
        <p:nvSpPr>
          <p:cNvPr id="360" name="Google Shape;360;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12</a:t>
            </a:r>
            <a:endParaRPr sz="5400" b="1">
              <a:solidFill>
                <a:schemeClr val="dk1"/>
              </a:solidFill>
              <a:latin typeface="Barlow"/>
              <a:ea typeface="Barlow"/>
              <a:cs typeface="Barlow"/>
              <a:sym typeface="Barlow"/>
            </a:endParaRPr>
          </a:p>
        </p:txBody>
      </p:sp>
      <p:pic>
        <p:nvPicPr>
          <p:cNvPr id="13" name="Picture 2" descr="12">
            <a:extLst>
              <a:ext uri="{FF2B5EF4-FFF2-40B4-BE49-F238E27FC236}">
                <a16:creationId xmlns:a16="http://schemas.microsoft.com/office/drawing/2014/main" id="{2C0C714F-54C1-4BFE-A9AA-64B7D716D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598" y="5586145"/>
            <a:ext cx="1001272" cy="10012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79F3C062-B230-4518-A1CF-37D09094C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391" y="5578512"/>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14">
            <a:extLst>
              <a:ext uri="{FF2B5EF4-FFF2-40B4-BE49-F238E27FC236}">
                <a16:creationId xmlns:a16="http://schemas.microsoft.com/office/drawing/2014/main" id="{2642999F-FDCC-4C14-AD61-07A7CF6DA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0305" y="5586145"/>
            <a:ext cx="987904" cy="987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1"/>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PARTIAMO ORA PER UN FUTURO GREEN E SOSTENIBILE 3 </a:t>
            </a:r>
            <a:endParaRPr>
              <a:latin typeface="Barlow"/>
              <a:ea typeface="Barlow"/>
              <a:cs typeface="Barlow"/>
              <a:sym typeface="Barlow"/>
            </a:endParaRPr>
          </a:p>
        </p:txBody>
      </p:sp>
      <p:pic>
        <p:nvPicPr>
          <p:cNvPr id="366" name="Google Shape;366;p21"/>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67" name="Google Shape;367;p21"/>
          <p:cNvSpPr txBox="1"/>
          <p:nvPr/>
        </p:nvSpPr>
        <p:spPr>
          <a:xfrm>
            <a:off x="414076" y="3762732"/>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68" name="Google Shape;368;p21"/>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Laura Frignani, direzione didattica «Ilaria Alpi»</a:t>
            </a:r>
            <a:endParaRPr/>
          </a:p>
        </p:txBody>
      </p:sp>
      <p:sp>
        <p:nvSpPr>
          <p:cNvPr id="369" name="Google Shape;369;p21"/>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Gestione Rifiuti</a:t>
            </a:r>
            <a:endParaRPr/>
          </a:p>
        </p:txBody>
      </p:sp>
      <p:sp>
        <p:nvSpPr>
          <p:cNvPr id="370" name="Google Shape;370;p21"/>
          <p:cNvSpPr txBox="1"/>
          <p:nvPr/>
        </p:nvSpPr>
        <p:spPr>
          <a:xfrm>
            <a:off x="651353" y="3402462"/>
            <a:ext cx="11125047" cy="128227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-campagne per incentivare la pulizia dei luoghi pubblici (parchi, giardini, strade, fossati) anche nelle scuole con giornate organizzate per la “Missione raccolta”</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 Incrementare i cestini pubblici, sostituendo quelli esistenti con cestini con protezione tipo “gettacarte” (per evitare l’uso improprio da parte dei cittadini che ci inseriscono i rifiuti domestici e che sono presi d’assalto da gazze e corvi)</a:t>
            </a:r>
            <a:endParaRPr/>
          </a:p>
        </p:txBody>
      </p:sp>
      <p:sp>
        <p:nvSpPr>
          <p:cNvPr id="371" name="Google Shape;371;p21"/>
          <p:cNvSpPr txBox="1"/>
          <p:nvPr/>
        </p:nvSpPr>
        <p:spPr>
          <a:xfrm>
            <a:off x="2078485" y="5190759"/>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a:t>
            </a:r>
            <a:endParaRPr/>
          </a:p>
        </p:txBody>
      </p:sp>
      <p:pic>
        <p:nvPicPr>
          <p:cNvPr id="372" name="Google Shape;372;p21" descr="Vietato gettare rifiuti con riempimento a tinta unita"/>
          <p:cNvPicPr preferRelativeResize="0"/>
          <p:nvPr/>
        </p:nvPicPr>
        <p:blipFill rotWithShape="1">
          <a:blip r:embed="rId4">
            <a:alphaModFix/>
          </a:blip>
          <a:srcRect/>
          <a:stretch/>
        </p:blipFill>
        <p:spPr>
          <a:xfrm>
            <a:off x="10027920" y="237957"/>
            <a:ext cx="914400" cy="914400"/>
          </a:xfrm>
          <a:prstGeom prst="rect">
            <a:avLst/>
          </a:prstGeom>
          <a:noFill/>
          <a:ln>
            <a:noFill/>
          </a:ln>
        </p:spPr>
      </p:pic>
      <p:sp>
        <p:nvSpPr>
          <p:cNvPr id="373" name="Google Shape;373;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13</a:t>
            </a:r>
            <a:endParaRPr sz="5400" b="1">
              <a:solidFill>
                <a:schemeClr val="dk1"/>
              </a:solidFill>
              <a:latin typeface="Barlow"/>
              <a:ea typeface="Barlow"/>
              <a:cs typeface="Barlow"/>
              <a:sym typeface="Barlow"/>
            </a:endParaRPr>
          </a:p>
        </p:txBody>
      </p:sp>
      <p:sp>
        <p:nvSpPr>
          <p:cNvPr id="374" name="Google Shape;374;p21"/>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Picture 6" descr="11">
            <a:extLst>
              <a:ext uri="{FF2B5EF4-FFF2-40B4-BE49-F238E27FC236}">
                <a16:creationId xmlns:a16="http://schemas.microsoft.com/office/drawing/2014/main" id="{8BFAF26B-3453-46F0-B205-1B9880C97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391" y="5578512"/>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04">
            <a:extLst>
              <a:ext uri="{FF2B5EF4-FFF2-40B4-BE49-F238E27FC236}">
                <a16:creationId xmlns:a16="http://schemas.microsoft.com/office/drawing/2014/main" id="{4B86EAFB-07A3-4294-8153-BF5EB834C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4263" y="5578511"/>
            <a:ext cx="1082901" cy="1082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 name="Google Shape;380;p2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1" name="Google Shape;381;p22"/>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82" name="Google Shape;382;p22"/>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83" name="Google Shape;383;p22"/>
          <p:cNvSpPr txBox="1"/>
          <p:nvPr/>
        </p:nvSpPr>
        <p:spPr>
          <a:xfrm>
            <a:off x="669036" y="1784790"/>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Calibri"/>
                <a:ea typeface="Calibri"/>
                <a:cs typeface="Calibri"/>
                <a:sym typeface="Calibri"/>
              </a:rPr>
              <a:t>ACQUISTI PUBBLICI VERDI - GPP</a:t>
            </a:r>
            <a:endParaRPr/>
          </a:p>
        </p:txBody>
      </p:sp>
      <p:sp>
        <p:nvSpPr>
          <p:cNvPr id="384" name="Google Shape;384;p22"/>
          <p:cNvSpPr txBox="1"/>
          <p:nvPr/>
        </p:nvSpPr>
        <p:spPr>
          <a:xfrm>
            <a:off x="669036" y="2171669"/>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WWF, Daniela Monteverdi, volontaria</a:t>
            </a:r>
            <a:endParaRPr/>
          </a:p>
        </p:txBody>
      </p:sp>
      <p:sp>
        <p:nvSpPr>
          <p:cNvPr id="385" name="Google Shape;385;p22"/>
          <p:cNvSpPr txBox="1"/>
          <p:nvPr/>
        </p:nvSpPr>
        <p:spPr>
          <a:xfrm>
            <a:off x="669036" y="2778892"/>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GPP – Acquisti Pubblici Verdi</a:t>
            </a:r>
            <a:endParaRPr/>
          </a:p>
        </p:txBody>
      </p:sp>
      <p:sp>
        <p:nvSpPr>
          <p:cNvPr id="386" name="Google Shape;386;p22"/>
          <p:cNvSpPr txBox="1"/>
          <p:nvPr/>
        </p:nvSpPr>
        <p:spPr>
          <a:xfrm>
            <a:off x="669036" y="3187084"/>
            <a:ext cx="11360800" cy="136049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 </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Implementare una politica di ACQUISTI PUBBLICI VERDI, sia per i beni che per i servizi, con particolare riferimento ai CAM già in vigore</a:t>
            </a:r>
            <a:endParaRPr sz="1800" b="0" i="0" u="none" strike="noStrike" cap="none">
              <a:solidFill>
                <a:srgbClr val="1C2024"/>
              </a:solidFill>
              <a:latin typeface="Barlow"/>
              <a:ea typeface="Barlow"/>
              <a:cs typeface="Barlow"/>
              <a:sym typeface="Barlow"/>
            </a:endParaRPr>
          </a:p>
        </p:txBody>
      </p:sp>
      <p:sp>
        <p:nvSpPr>
          <p:cNvPr id="387" name="Google Shape;387;p22"/>
          <p:cNvSpPr txBox="1"/>
          <p:nvPr/>
        </p:nvSpPr>
        <p:spPr>
          <a:xfrm>
            <a:off x="2078486" y="5188924"/>
            <a:ext cx="9444478"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a:t>
            </a:r>
            <a:endParaRPr dirty="0"/>
          </a:p>
        </p:txBody>
      </p:sp>
      <p:pic>
        <p:nvPicPr>
          <p:cNvPr id="388" name="Google Shape;388;p22" descr="Ambiente : novità sui criteri ambientali per mense e verde pubblico e  formazione a distanza dei funzionari PA su acquisti verdi | Ministero della  Transizione Ecologica"/>
          <p:cNvPicPr preferRelativeResize="0"/>
          <p:nvPr/>
        </p:nvPicPr>
        <p:blipFill rotWithShape="1">
          <a:blip r:embed="rId4">
            <a:alphaModFix/>
          </a:blip>
          <a:srcRect/>
          <a:stretch/>
        </p:blipFill>
        <p:spPr>
          <a:xfrm>
            <a:off x="9898902" y="251030"/>
            <a:ext cx="1453374" cy="1334462"/>
          </a:xfrm>
          <a:prstGeom prst="rect">
            <a:avLst/>
          </a:prstGeom>
          <a:noFill/>
          <a:ln>
            <a:noFill/>
          </a:ln>
        </p:spPr>
      </p:pic>
      <p:sp>
        <p:nvSpPr>
          <p:cNvPr id="389" name="Google Shape;389;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14</a:t>
            </a:r>
            <a:endParaRPr sz="5400" b="1">
              <a:solidFill>
                <a:schemeClr val="dk1"/>
              </a:solidFill>
              <a:latin typeface="Barlow"/>
              <a:ea typeface="Barlow"/>
              <a:cs typeface="Barlow"/>
              <a:sym typeface="Barlow"/>
            </a:endParaRPr>
          </a:p>
        </p:txBody>
      </p:sp>
      <p:pic>
        <p:nvPicPr>
          <p:cNvPr id="13" name="Picture 2" descr="12">
            <a:extLst>
              <a:ext uri="{FF2B5EF4-FFF2-40B4-BE49-F238E27FC236}">
                <a16:creationId xmlns:a16="http://schemas.microsoft.com/office/drawing/2014/main" id="{351AEA98-6B96-4B96-8015-79EC2C82F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598" y="5586145"/>
            <a:ext cx="1001272" cy="1001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2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2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6" name="Google Shape;396;p23"/>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397" name="Google Shape;397;p23"/>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398" name="Google Shape;398;p23"/>
          <p:cNvSpPr txBox="1"/>
          <p:nvPr/>
        </p:nvSpPr>
        <p:spPr>
          <a:xfrm>
            <a:off x="509920" y="1709004"/>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ORTO DIDATTICO PERMANENTE E FRUTTETO URBANO</a:t>
            </a:r>
            <a:endParaRPr>
              <a:latin typeface="Barlow"/>
              <a:ea typeface="Barlow"/>
              <a:cs typeface="Barlow"/>
              <a:sym typeface="Barlow"/>
            </a:endParaRPr>
          </a:p>
        </p:txBody>
      </p:sp>
      <p:sp>
        <p:nvSpPr>
          <p:cNvPr id="399" name="Google Shape;399;p23"/>
          <p:cNvSpPr txBox="1"/>
          <p:nvPr/>
        </p:nvSpPr>
        <p:spPr>
          <a:xfrm>
            <a:off x="509930" y="2024303"/>
            <a:ext cx="11549400" cy="6537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Associazione OrtoGiardino - Franchi Francesca, Franchi Michela, Franzini Christian</a:t>
            </a:r>
            <a:endParaRPr/>
          </a:p>
        </p:txBody>
      </p:sp>
      <p:sp>
        <p:nvSpPr>
          <p:cNvPr id="400" name="Google Shape;400;p23"/>
          <p:cNvSpPr txBox="1"/>
          <p:nvPr/>
        </p:nvSpPr>
        <p:spPr>
          <a:xfrm>
            <a:off x="509930" y="2445015"/>
            <a:ext cx="11549400" cy="6264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Agricoltura sostenibile, Forestazione Urbana, educazione </a:t>
            </a:r>
            <a:endParaRPr/>
          </a:p>
        </p:txBody>
      </p:sp>
      <p:sp>
        <p:nvSpPr>
          <p:cNvPr id="401" name="Google Shape;401;p23"/>
          <p:cNvSpPr txBox="1"/>
          <p:nvPr/>
        </p:nvSpPr>
        <p:spPr>
          <a:xfrm>
            <a:off x="509925" y="2858975"/>
            <a:ext cx="11137500" cy="136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a:t>
            </a:r>
            <a:r>
              <a:rPr lang="it-IT" sz="1800" b="0" i="0" u="none" strike="noStrike" cap="none" dirty="0">
                <a:solidFill>
                  <a:srgbClr val="1C2024"/>
                </a:solidFill>
                <a:latin typeface="Barlow"/>
                <a:ea typeface="Barlow"/>
                <a:cs typeface="Barlow"/>
                <a:sym typeface="Barlow"/>
              </a:rPr>
              <a:t>A partire dall’esperienza già in essere presso </a:t>
            </a:r>
            <a:r>
              <a:rPr lang="it-IT" sz="1800" b="0" i="0" u="none" strike="noStrike" cap="none" dirty="0" err="1">
                <a:solidFill>
                  <a:srgbClr val="1C2024"/>
                </a:solidFill>
                <a:latin typeface="Barlow"/>
                <a:ea typeface="Barlow"/>
                <a:cs typeface="Barlow"/>
                <a:sym typeface="Barlow"/>
              </a:rPr>
              <a:t>OrtoGiardino</a:t>
            </a:r>
            <a:r>
              <a:rPr lang="it-IT" sz="1800" b="0" i="0" u="none" strike="noStrike" cap="none" dirty="0">
                <a:solidFill>
                  <a:srgbClr val="1C2024"/>
                </a:solidFill>
                <a:latin typeface="Barlow"/>
                <a:ea typeface="Barlow"/>
                <a:cs typeface="Barlow"/>
                <a:sym typeface="Barlow"/>
              </a:rPr>
              <a:t> di San  Giuseppe, realizzazione di un Orto Didattico permanente con progettualità continuativa che veda il coinvolgimento di Ente Parchi del Ducato (o altro soggetto competente), Comune e scuole del territorio nell’ottica di offrire percorsi significativi ed efficaci di educazione alla sostenibilità. Coinvolgimento dei cittadini come volontari per la manutenzione e la cura dell’area sotto la supervisione di esperti. Estensione dell’attuale area al prato adiacente fino alla “casetta di legno” per l’impianto di un frutteto urbano facilmente accessibile per le scuole e ai cittadini con possibilità di realizzazione di aule all’aperto.  L'azione ha un elevato valore simbolico per testimoniare la volontà di cambiare il modello di sviluppo urbano, ridefinendo l’idea di patrimonio per leggerla nella chiave dei beni comuni. (nota: possibile borsa lavoro)</a:t>
            </a:r>
            <a:endParaRPr sz="1600" b="0" i="0" u="none" strike="noStrike" cap="none" dirty="0">
              <a:solidFill>
                <a:srgbClr val="1C2024"/>
              </a:solidFill>
              <a:latin typeface="Barlow"/>
              <a:ea typeface="Barlow"/>
              <a:cs typeface="Barlow"/>
              <a:sym typeface="Barlow"/>
            </a:endParaRPr>
          </a:p>
        </p:txBody>
      </p:sp>
      <p:sp>
        <p:nvSpPr>
          <p:cNvPr id="402" name="Google Shape;402;p23"/>
          <p:cNvSpPr txBox="1"/>
          <p:nvPr/>
        </p:nvSpPr>
        <p:spPr>
          <a:xfrm>
            <a:off x="1659486" y="5455452"/>
            <a:ext cx="9444600" cy="12510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 Amministrazione comunale, Ente Parchi</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 Scuole, privati, altri soggetti competenti</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 media</a:t>
            </a:r>
            <a:endParaRPr dirty="0"/>
          </a:p>
        </p:txBody>
      </p:sp>
      <p:pic>
        <p:nvPicPr>
          <p:cNvPr id="403" name="Google Shape;403;p23" descr="Orto Giardino di San Giuseppe - Home | Facebook"/>
          <p:cNvPicPr preferRelativeResize="0"/>
          <p:nvPr/>
        </p:nvPicPr>
        <p:blipFill rotWithShape="1">
          <a:blip r:embed="rId4">
            <a:alphaModFix/>
          </a:blip>
          <a:srcRect/>
          <a:stretch/>
        </p:blipFill>
        <p:spPr>
          <a:xfrm>
            <a:off x="9832932" y="126319"/>
            <a:ext cx="1964345" cy="1471363"/>
          </a:xfrm>
          <a:prstGeom prst="rect">
            <a:avLst/>
          </a:prstGeom>
          <a:noFill/>
          <a:ln>
            <a:noFill/>
          </a:ln>
        </p:spPr>
      </p:pic>
      <p:sp>
        <p:nvSpPr>
          <p:cNvPr id="404" name="Google Shape;404;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15</a:t>
            </a:r>
            <a:endParaRPr sz="5400" b="1">
              <a:solidFill>
                <a:schemeClr val="dk1"/>
              </a:solidFill>
              <a:latin typeface="Barlow"/>
              <a:ea typeface="Barlow"/>
              <a:cs typeface="Barlow"/>
              <a:sym typeface="Barlow"/>
            </a:endParaRPr>
          </a:p>
        </p:txBody>
      </p:sp>
      <p:pic>
        <p:nvPicPr>
          <p:cNvPr id="15362" name="Picture 2" descr="02">
            <a:extLst>
              <a:ext uri="{FF2B5EF4-FFF2-40B4-BE49-F238E27FC236}">
                <a16:creationId xmlns:a16="http://schemas.microsoft.com/office/drawing/2014/main" id="{AA54ABF0-487C-41B3-8AD0-040C1731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8615" y="5758182"/>
            <a:ext cx="1020500" cy="1020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046F723B-7DD6-4B24-8F95-AB6D15747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2713" y="5733251"/>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0" name="Google Shape;410;p2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24"/>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412" name="Google Shape;412;p24"/>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413" name="Google Shape;413;p24"/>
          <p:cNvSpPr txBox="1"/>
          <p:nvPr/>
        </p:nvSpPr>
        <p:spPr>
          <a:xfrm>
            <a:off x="669025" y="1743510"/>
            <a:ext cx="10515600" cy="83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FORESTAZIONE URBANA</a:t>
            </a:r>
            <a:endParaRPr>
              <a:latin typeface="Barlow"/>
              <a:ea typeface="Barlow"/>
              <a:cs typeface="Barlow"/>
              <a:sym typeface="Barlow"/>
            </a:endParaRPr>
          </a:p>
        </p:txBody>
      </p:sp>
      <p:sp>
        <p:nvSpPr>
          <p:cNvPr id="414" name="Google Shape;414;p24"/>
          <p:cNvSpPr txBox="1"/>
          <p:nvPr/>
        </p:nvSpPr>
        <p:spPr>
          <a:xfrm>
            <a:off x="668969" y="2041520"/>
            <a:ext cx="11360700" cy="6537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WWF, Daniela Monteverdi, volontaria</a:t>
            </a:r>
            <a:endParaRPr/>
          </a:p>
        </p:txBody>
      </p:sp>
      <p:sp>
        <p:nvSpPr>
          <p:cNvPr id="415" name="Google Shape;415;p24"/>
          <p:cNvSpPr txBox="1"/>
          <p:nvPr/>
        </p:nvSpPr>
        <p:spPr>
          <a:xfrm>
            <a:off x="669022" y="2417508"/>
            <a:ext cx="11360700" cy="6264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Verde Pubblico, educazione ambientale</a:t>
            </a:r>
            <a:endParaRPr/>
          </a:p>
        </p:txBody>
      </p:sp>
      <p:sp>
        <p:nvSpPr>
          <p:cNvPr id="416" name="Google Shape;416;p24"/>
          <p:cNvSpPr txBox="1"/>
          <p:nvPr/>
        </p:nvSpPr>
        <p:spPr>
          <a:xfrm>
            <a:off x="668963" y="2762510"/>
            <a:ext cx="11360700" cy="136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a:t>
            </a:r>
            <a:endParaRPr dirty="0"/>
          </a:p>
          <a:p>
            <a:pPr marL="457200" marR="0" lvl="0" indent="-457200" algn="just" rtl="0">
              <a:lnSpc>
                <a:spcPct val="90000"/>
              </a:lnSpc>
              <a:spcBef>
                <a:spcPts val="0"/>
              </a:spcBef>
              <a:spcAft>
                <a:spcPts val="0"/>
              </a:spcAft>
              <a:buClr>
                <a:srgbClr val="1C2024"/>
              </a:buClr>
              <a:buSzPts val="1800"/>
              <a:buFont typeface="Calibri"/>
              <a:buAutoNum type="arabicPeriod"/>
            </a:pPr>
            <a:r>
              <a:rPr lang="it-IT" sz="2000" b="0" i="0" u="none" strike="noStrike" cap="none" dirty="0">
                <a:solidFill>
                  <a:srgbClr val="1C2024"/>
                </a:solidFill>
                <a:latin typeface="Barlow"/>
                <a:ea typeface="Barlow"/>
                <a:cs typeface="Barlow"/>
                <a:sym typeface="Barlow"/>
              </a:rPr>
              <a:t>Prevedere un incremento della forestazione urbana superiore al 10%, come previsto nella bozza del PAESC azione 10, raggiungendo almeno il 15-20% dell'area attualmente destinata a verde pubblico</a:t>
            </a:r>
            <a:endParaRPr dirty="0"/>
          </a:p>
          <a:p>
            <a:pPr marL="457200" marR="0" lvl="0" indent="-457200" algn="just" rtl="0">
              <a:lnSpc>
                <a:spcPct val="90000"/>
              </a:lnSpc>
              <a:spcBef>
                <a:spcPts val="0"/>
              </a:spcBef>
              <a:spcAft>
                <a:spcPts val="0"/>
              </a:spcAft>
              <a:buClr>
                <a:srgbClr val="1C2024"/>
              </a:buClr>
              <a:buSzPts val="1800"/>
              <a:buFont typeface="Calibri"/>
              <a:buAutoNum type="arabicPeriod"/>
            </a:pPr>
            <a:r>
              <a:rPr lang="it-IT" sz="2000" b="0" i="0" u="none" strike="noStrike" cap="none" dirty="0">
                <a:solidFill>
                  <a:srgbClr val="1C2024"/>
                </a:solidFill>
                <a:latin typeface="Barlow"/>
                <a:ea typeface="Barlow"/>
                <a:cs typeface="Barlow"/>
                <a:sym typeface="Barlow"/>
              </a:rPr>
              <a:t>l'allestimento di spazi ed aree a vocazione naturalistico/didattica, dotati ad esempio di arnie, casette per gli insetti, giardini delle farfalle, altre infrastrutture verdi</a:t>
            </a:r>
            <a:endParaRPr dirty="0"/>
          </a:p>
          <a:p>
            <a:pPr marL="457200" marR="0" lvl="0" indent="-457200" algn="just" rtl="0">
              <a:lnSpc>
                <a:spcPct val="90000"/>
              </a:lnSpc>
              <a:spcBef>
                <a:spcPts val="0"/>
              </a:spcBef>
              <a:spcAft>
                <a:spcPts val="1600"/>
              </a:spcAft>
              <a:buClr>
                <a:srgbClr val="1C2024"/>
              </a:buClr>
              <a:buSzPts val="1800"/>
              <a:buFont typeface="Calibri"/>
              <a:buAutoNum type="arabicPeriod"/>
            </a:pPr>
            <a:r>
              <a:rPr lang="it-IT" sz="2000" b="0" i="0" u="none" strike="noStrike" cap="none" dirty="0">
                <a:solidFill>
                  <a:srgbClr val="1C2024"/>
                </a:solidFill>
                <a:latin typeface="Barlow"/>
                <a:ea typeface="Barlow"/>
                <a:cs typeface="Barlow"/>
                <a:sym typeface="Barlow"/>
              </a:rPr>
              <a:t>evitare la copertura del suolo con asfalto, cemento, autobloccanti e al contempo liberare dalla copertura le superfici asfaltate inutilizzate, al fine di favorire il sequestro della CO2 da parte del terreno</a:t>
            </a:r>
            <a:endParaRPr sz="1800" b="0" i="0" u="none" strike="noStrike" cap="none" dirty="0">
              <a:solidFill>
                <a:srgbClr val="1C2024"/>
              </a:solidFill>
              <a:latin typeface="Barlow"/>
              <a:ea typeface="Barlow"/>
              <a:cs typeface="Barlow"/>
              <a:sym typeface="Barlow"/>
            </a:endParaRPr>
          </a:p>
        </p:txBody>
      </p:sp>
      <p:sp>
        <p:nvSpPr>
          <p:cNvPr id="417" name="Google Shape;417;p24"/>
          <p:cNvSpPr txBox="1"/>
          <p:nvPr/>
        </p:nvSpPr>
        <p:spPr>
          <a:xfrm>
            <a:off x="1798361" y="5340188"/>
            <a:ext cx="10233900" cy="12510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sz="2000" dirty="0"/>
          </a:p>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 per la conservazione e manutenzione delle piccole aree e installazioni (arnie, nidi…) privati ed associazioni interessate anche alla divulgazione di buone pratiche da estendere anche ai giardini privati</a:t>
            </a:r>
            <a:endParaRPr sz="2000" dirty="0"/>
          </a:p>
        </p:txBody>
      </p:sp>
      <p:pic>
        <p:nvPicPr>
          <p:cNvPr id="418" name="Google Shape;418;p24" descr="forestazione-urbana-arboricoltura_09 | Studio Carminati"/>
          <p:cNvPicPr preferRelativeResize="0"/>
          <p:nvPr/>
        </p:nvPicPr>
        <p:blipFill rotWithShape="1">
          <a:blip r:embed="rId4">
            <a:alphaModFix/>
          </a:blip>
          <a:srcRect/>
          <a:stretch/>
        </p:blipFill>
        <p:spPr>
          <a:xfrm>
            <a:off x="9694554" y="188487"/>
            <a:ext cx="1811459" cy="1356846"/>
          </a:xfrm>
          <a:prstGeom prst="rect">
            <a:avLst/>
          </a:prstGeom>
          <a:noFill/>
          <a:ln>
            <a:noFill/>
          </a:ln>
        </p:spPr>
      </p:pic>
      <p:sp>
        <p:nvSpPr>
          <p:cNvPr id="419" name="Google Shape;419;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16</a:t>
            </a:r>
            <a:endParaRPr sz="5400" b="1">
              <a:solidFill>
                <a:schemeClr val="dk1"/>
              </a:solidFill>
              <a:latin typeface="Barlow"/>
              <a:ea typeface="Barlow"/>
              <a:cs typeface="Barlow"/>
              <a:sym typeface="Barlow"/>
            </a:endParaRPr>
          </a:p>
        </p:txBody>
      </p:sp>
      <p:pic>
        <p:nvPicPr>
          <p:cNvPr id="17410" name="Picture 2" descr="15">
            <a:extLst>
              <a:ext uri="{FF2B5EF4-FFF2-40B4-BE49-F238E27FC236}">
                <a16:creationId xmlns:a16="http://schemas.microsoft.com/office/drawing/2014/main" id="{E8EAB515-E683-481B-AF2D-0A55D82B8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9261" y="1921320"/>
            <a:ext cx="1004791" cy="1004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04">
            <a:extLst>
              <a:ext uri="{FF2B5EF4-FFF2-40B4-BE49-F238E27FC236}">
                <a16:creationId xmlns:a16="http://schemas.microsoft.com/office/drawing/2014/main" id="{45D5787D-C32F-4068-A25F-3EE16F96E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1129" y="1916514"/>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1">
            <a:extLst>
              <a:ext uri="{FF2B5EF4-FFF2-40B4-BE49-F238E27FC236}">
                <a16:creationId xmlns:a16="http://schemas.microsoft.com/office/drawing/2014/main" id="{1CD9B999-C63A-4A49-BBC0-0475BD8327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9082" y="1907840"/>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424" name="Google Shape;424;p2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5" name="Google Shape;425;p2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26" name="Google Shape;426;p25"/>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427" name="Google Shape;427;p25"/>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428" name="Google Shape;428;p25"/>
          <p:cNvSpPr txBox="1"/>
          <p:nvPr/>
        </p:nvSpPr>
        <p:spPr>
          <a:xfrm>
            <a:off x="669025" y="1774125"/>
            <a:ext cx="11205600" cy="83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COINVOLGIMENTO E PARTECIPAZIONE DEI PIU’ GIOVANI  ALLE AZIONI PER UN FUTURO SOSTENIBILE</a:t>
            </a:r>
            <a:endParaRPr sz="2000" b="1" i="1" u="none" strike="noStrike" cap="none">
              <a:solidFill>
                <a:schemeClr val="dk1"/>
              </a:solidFill>
              <a:latin typeface="Barlow"/>
              <a:ea typeface="Barlow"/>
              <a:cs typeface="Barlow"/>
              <a:sym typeface="Barlow"/>
            </a:endParaRPr>
          </a:p>
        </p:txBody>
      </p:sp>
      <p:sp>
        <p:nvSpPr>
          <p:cNvPr id="429" name="Google Shape;429;p25"/>
          <p:cNvSpPr txBox="1"/>
          <p:nvPr/>
        </p:nvSpPr>
        <p:spPr>
          <a:xfrm>
            <a:off x="668969" y="2047170"/>
            <a:ext cx="11360700" cy="6537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WWF, Paolo Mainardi, volontario</a:t>
            </a:r>
            <a:endParaRPr/>
          </a:p>
        </p:txBody>
      </p:sp>
      <p:sp>
        <p:nvSpPr>
          <p:cNvPr id="430" name="Google Shape;430;p25"/>
          <p:cNvSpPr txBox="1"/>
          <p:nvPr/>
        </p:nvSpPr>
        <p:spPr>
          <a:xfrm>
            <a:off x="668972" y="2417558"/>
            <a:ext cx="11360700" cy="6264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Educazione ambientale</a:t>
            </a:r>
            <a:endParaRPr/>
          </a:p>
        </p:txBody>
      </p:sp>
      <p:sp>
        <p:nvSpPr>
          <p:cNvPr id="431" name="Google Shape;431;p25"/>
          <p:cNvSpPr txBox="1"/>
          <p:nvPr/>
        </p:nvSpPr>
        <p:spPr>
          <a:xfrm>
            <a:off x="668975" y="2866125"/>
            <a:ext cx="10914600" cy="136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Istituire un concorso annuale per le scuole superiori della Provincia di Parma che abbia come obiettivo la definizione di una proposta o di un progetto con target la riduzione del consumo energetico. Sarà premiata (attraverso una borsa di studio) la proposta o il progetto che a giudizio dell’amministrazione risulterà migliore in termini di efficacia e di realizzazione.</a:t>
            </a:r>
            <a:endParaRPr sz="1800" b="0" i="0" u="none" strike="noStrike" cap="none">
              <a:solidFill>
                <a:srgbClr val="1C2024"/>
              </a:solidFill>
              <a:latin typeface="Barlow"/>
              <a:ea typeface="Barlow"/>
              <a:cs typeface="Barlow"/>
              <a:sym typeface="Barlow"/>
            </a:endParaRPr>
          </a:p>
        </p:txBody>
      </p:sp>
      <p:sp>
        <p:nvSpPr>
          <p:cNvPr id="432" name="Google Shape;432;p25"/>
          <p:cNvSpPr txBox="1"/>
          <p:nvPr/>
        </p:nvSpPr>
        <p:spPr>
          <a:xfrm>
            <a:off x="2078485" y="5180627"/>
            <a:ext cx="9444478"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 basso</a:t>
            </a:r>
            <a:endParaRPr dirty="0"/>
          </a:p>
        </p:txBody>
      </p:sp>
      <p:pic>
        <p:nvPicPr>
          <p:cNvPr id="433" name="Google Shape;433;p25" descr="Medaglia d'oro"/>
          <p:cNvPicPr preferRelativeResize="0"/>
          <p:nvPr/>
        </p:nvPicPr>
        <p:blipFill rotWithShape="1">
          <a:blip r:embed="rId4">
            <a:alphaModFix/>
          </a:blip>
          <a:srcRect/>
          <a:stretch/>
        </p:blipFill>
        <p:spPr>
          <a:xfrm>
            <a:off x="9831717" y="312388"/>
            <a:ext cx="1520559" cy="1013459"/>
          </a:xfrm>
          <a:prstGeom prst="rect">
            <a:avLst/>
          </a:prstGeom>
          <a:noFill/>
          <a:ln>
            <a:noFill/>
          </a:ln>
        </p:spPr>
      </p:pic>
      <p:sp>
        <p:nvSpPr>
          <p:cNvPr id="434" name="Google Shape;434;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17</a:t>
            </a:r>
            <a:endParaRPr sz="5400" b="1">
              <a:solidFill>
                <a:schemeClr val="dk1"/>
              </a:solidFill>
              <a:latin typeface="Barlow"/>
              <a:ea typeface="Barlow"/>
              <a:cs typeface="Barlow"/>
              <a:sym typeface="Barlow"/>
            </a:endParaRPr>
          </a:p>
        </p:txBody>
      </p:sp>
      <p:pic>
        <p:nvPicPr>
          <p:cNvPr id="13" name="Picture 2" descr="04">
            <a:extLst>
              <a:ext uri="{FF2B5EF4-FFF2-40B4-BE49-F238E27FC236}">
                <a16:creationId xmlns:a16="http://schemas.microsoft.com/office/drawing/2014/main" id="{39926797-946A-49FA-9F4C-9EF46DA44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1717" y="5478837"/>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6"/>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PARTIAMO ORA PER UN FUTURO GREEN E SOSTENIBILE 3</a:t>
            </a:r>
            <a:endParaRPr>
              <a:latin typeface="Barlow"/>
              <a:ea typeface="Barlow"/>
              <a:cs typeface="Barlow"/>
              <a:sym typeface="Barlow"/>
            </a:endParaRPr>
          </a:p>
        </p:txBody>
      </p:sp>
      <p:pic>
        <p:nvPicPr>
          <p:cNvPr id="440" name="Google Shape;440;p26"/>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441" name="Google Shape;441;p26"/>
          <p:cNvSpPr txBox="1"/>
          <p:nvPr/>
        </p:nvSpPr>
        <p:spPr>
          <a:xfrm>
            <a:off x="414076" y="3762732"/>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442" name="Google Shape;442;p26"/>
          <p:cNvSpPr txBox="1"/>
          <p:nvPr/>
        </p:nvSpPr>
        <p:spPr>
          <a:xfrm>
            <a:off x="669036" y="2344400"/>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Laura Frignani, direzione didattica «Ilaria Alpi»</a:t>
            </a:r>
            <a:endParaRPr/>
          </a:p>
        </p:txBody>
      </p:sp>
      <p:sp>
        <p:nvSpPr>
          <p:cNvPr id="443" name="Google Shape;443;p26"/>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Forestazione urbana</a:t>
            </a:r>
            <a:endParaRPr/>
          </a:p>
        </p:txBody>
      </p:sp>
      <p:sp>
        <p:nvSpPr>
          <p:cNvPr id="444" name="Google Shape;444;p26"/>
          <p:cNvSpPr txBox="1"/>
          <p:nvPr/>
        </p:nvSpPr>
        <p:spPr>
          <a:xfrm>
            <a:off x="651353" y="3402462"/>
            <a:ext cx="11125047" cy="1282271"/>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Forestazione urbana: piantumazione di alberi nella scuola dell’Infanzia per ripristinare le piante tagliate</a:t>
            </a:r>
            <a:endParaRPr dirty="0"/>
          </a:p>
        </p:txBody>
      </p:sp>
      <p:sp>
        <p:nvSpPr>
          <p:cNvPr id="445" name="Google Shape;445;p26"/>
          <p:cNvSpPr txBox="1"/>
          <p:nvPr/>
        </p:nvSpPr>
        <p:spPr>
          <a:xfrm>
            <a:off x="1662885" y="5180627"/>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a:t>
            </a:r>
            <a:endParaRPr dirty="0"/>
          </a:p>
        </p:txBody>
      </p:sp>
      <p:pic>
        <p:nvPicPr>
          <p:cNvPr id="446" name="Google Shape;446;p26" descr="Immagine ritagliata di una persona che tocca una pianta"/>
          <p:cNvPicPr preferRelativeResize="0"/>
          <p:nvPr/>
        </p:nvPicPr>
        <p:blipFill rotWithShape="1">
          <a:blip r:embed="rId4">
            <a:alphaModFix/>
          </a:blip>
          <a:srcRect/>
          <a:stretch/>
        </p:blipFill>
        <p:spPr>
          <a:xfrm>
            <a:off x="9299800" y="237000"/>
            <a:ext cx="1912620" cy="1275080"/>
          </a:xfrm>
          <a:prstGeom prst="rect">
            <a:avLst/>
          </a:prstGeom>
          <a:noFill/>
          <a:ln>
            <a:noFill/>
          </a:ln>
        </p:spPr>
      </p:pic>
      <p:sp>
        <p:nvSpPr>
          <p:cNvPr id="447" name="Google Shape;447;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18</a:t>
            </a:r>
            <a:endParaRPr sz="5400" b="1">
              <a:solidFill>
                <a:schemeClr val="dk1"/>
              </a:solidFill>
              <a:latin typeface="Barlow"/>
              <a:ea typeface="Barlow"/>
              <a:cs typeface="Barlow"/>
              <a:sym typeface="Barlow"/>
            </a:endParaRPr>
          </a:p>
        </p:txBody>
      </p:sp>
      <p:sp>
        <p:nvSpPr>
          <p:cNvPr id="448" name="Google Shape;448;p2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Picture 2" descr="15">
            <a:extLst>
              <a:ext uri="{FF2B5EF4-FFF2-40B4-BE49-F238E27FC236}">
                <a16:creationId xmlns:a16="http://schemas.microsoft.com/office/drawing/2014/main" id="{1FFB6D4D-EEF9-46AA-BCBA-1592AFAC3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1029" y="5482107"/>
            <a:ext cx="1004791" cy="1004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04">
            <a:extLst>
              <a:ext uri="{FF2B5EF4-FFF2-40B4-BE49-F238E27FC236}">
                <a16:creationId xmlns:a16="http://schemas.microsoft.com/office/drawing/2014/main" id="{A8794F95-37AE-40F7-8099-4B9E75878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2897" y="5477301"/>
            <a:ext cx="1033805" cy="1033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1ED62AD2-9720-46F7-AE81-A5F5C7A5B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0850" y="5468627"/>
            <a:ext cx="1033805" cy="1033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4" name="Google Shape;454;p27"/>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5" name="Google Shape;455;p27"/>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456" name="Google Shape;456;p27"/>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457" name="Google Shape;457;p27"/>
          <p:cNvSpPr txBox="1"/>
          <p:nvPr/>
        </p:nvSpPr>
        <p:spPr>
          <a:xfrm>
            <a:off x="667521" y="1746153"/>
            <a:ext cx="10854000" cy="83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Calibri"/>
                <a:ea typeface="Calibri"/>
                <a:cs typeface="Calibri"/>
                <a:sym typeface="Calibri"/>
              </a:rPr>
              <a:t>MULTIPROPRIET</a:t>
            </a:r>
            <a:r>
              <a:rPr lang="it-IT" sz="2000" b="1" i="1">
                <a:solidFill>
                  <a:schemeClr val="dk1"/>
                </a:solidFill>
                <a:latin typeface="Calibri"/>
                <a:ea typeface="Calibri"/>
                <a:cs typeface="Calibri"/>
                <a:sym typeface="Calibri"/>
              </a:rPr>
              <a:t>À</a:t>
            </a:r>
            <a:r>
              <a:rPr lang="it-IT" sz="2000" b="1" i="1" u="none" strike="noStrike" cap="none">
                <a:solidFill>
                  <a:schemeClr val="dk1"/>
                </a:solidFill>
                <a:latin typeface="Calibri"/>
                <a:ea typeface="Calibri"/>
                <a:cs typeface="Calibri"/>
                <a:sym typeface="Calibri"/>
              </a:rPr>
              <a:t> DELLE AUTO ELETTRICHE</a:t>
            </a:r>
            <a:endParaRPr sz="2000" b="1" i="1" u="none" strike="noStrike" cap="none">
              <a:solidFill>
                <a:schemeClr val="dk1"/>
              </a:solidFill>
              <a:latin typeface="Calibri"/>
              <a:ea typeface="Calibri"/>
              <a:cs typeface="Calibri"/>
              <a:sym typeface="Calibri"/>
            </a:endParaRPr>
          </a:p>
        </p:txBody>
      </p:sp>
      <p:sp>
        <p:nvSpPr>
          <p:cNvPr id="458" name="Google Shape;458;p27"/>
          <p:cNvSpPr txBox="1"/>
          <p:nvPr/>
        </p:nvSpPr>
        <p:spPr>
          <a:xfrm>
            <a:off x="667519" y="2020170"/>
            <a:ext cx="11360700" cy="6537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Giancarlo Cadei, GAS Fidenza, Consigliere</a:t>
            </a:r>
            <a:endParaRPr/>
          </a:p>
        </p:txBody>
      </p:sp>
      <p:sp>
        <p:nvSpPr>
          <p:cNvPr id="459" name="Google Shape;459;p27"/>
          <p:cNvSpPr txBox="1"/>
          <p:nvPr/>
        </p:nvSpPr>
        <p:spPr>
          <a:xfrm>
            <a:off x="667472" y="2363583"/>
            <a:ext cx="11360700" cy="6264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privata</a:t>
            </a:r>
            <a:endParaRPr/>
          </a:p>
        </p:txBody>
      </p:sp>
      <p:sp>
        <p:nvSpPr>
          <p:cNvPr id="460" name="Google Shape;460;p27"/>
          <p:cNvSpPr txBox="1"/>
          <p:nvPr/>
        </p:nvSpPr>
        <p:spPr>
          <a:xfrm>
            <a:off x="667425" y="2852675"/>
            <a:ext cx="11001600" cy="136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DESCRIZIONE DELL’AZIONE:</a:t>
            </a:r>
            <a:endParaRPr/>
          </a:p>
          <a:p>
            <a:pPr marL="0" marR="0" lvl="0" indent="0" algn="just" rtl="0">
              <a:lnSpc>
                <a:spcPct val="107000"/>
              </a:lnSpc>
              <a:spcBef>
                <a:spcPts val="1600"/>
              </a:spcBef>
              <a:spcAft>
                <a:spcPts val="0"/>
              </a:spcAft>
              <a:buNone/>
            </a:pPr>
            <a:r>
              <a:rPr lang="it-IT" sz="1800" i="0" u="none" strike="noStrike" cap="none">
                <a:solidFill>
                  <a:schemeClr val="dk1"/>
                </a:solidFill>
                <a:latin typeface="Barlow"/>
                <a:ea typeface="Barlow"/>
                <a:cs typeface="Barlow"/>
                <a:sym typeface="Barlow"/>
              </a:rPr>
              <a:t>Privati - comunità di conoscenti (GAS o associazione)</a:t>
            </a:r>
            <a:br>
              <a:rPr lang="it-IT" sz="1800" i="0" u="none" strike="noStrike" cap="none">
                <a:solidFill>
                  <a:schemeClr val="dk1"/>
                </a:solidFill>
                <a:latin typeface="Barlow"/>
                <a:ea typeface="Barlow"/>
                <a:cs typeface="Barlow"/>
                <a:sym typeface="Barlow"/>
              </a:rPr>
            </a:br>
            <a:r>
              <a:rPr lang="it-IT" sz="1800" i="0" u="none" strike="noStrike" cap="none">
                <a:solidFill>
                  <a:schemeClr val="dk1"/>
                </a:solidFill>
                <a:latin typeface="Barlow"/>
                <a:ea typeface="Barlow"/>
                <a:cs typeface="Barlow"/>
                <a:sym typeface="Barlow"/>
              </a:rPr>
              <a:t>Acquisto in comune di mezzi elettrici e a gas solo per lunghe percorrenze sfruttando se possibile gli incentivi rottamazione ed elettrico/gas. Pianificazione/prenotazione utilizzo auto</a:t>
            </a:r>
            <a:br>
              <a:rPr lang="it-IT" sz="1800" i="0" u="none" strike="noStrike" cap="none">
                <a:solidFill>
                  <a:schemeClr val="dk1"/>
                </a:solidFill>
                <a:latin typeface="Barlow"/>
                <a:ea typeface="Barlow"/>
                <a:cs typeface="Barlow"/>
                <a:sym typeface="Barlow"/>
              </a:rPr>
            </a:br>
            <a:r>
              <a:rPr lang="it-IT" sz="1800" i="0" u="none" strike="noStrike" cap="none">
                <a:solidFill>
                  <a:schemeClr val="dk1"/>
                </a:solidFill>
                <a:latin typeface="Barlow"/>
                <a:ea typeface="Barlow"/>
                <a:cs typeface="Barlow"/>
                <a:sym typeface="Barlow"/>
              </a:rPr>
              <a:t>Localizzazione auto in magazzino comune o localizzazione dell’auto.</a:t>
            </a:r>
            <a:br>
              <a:rPr lang="it-IT" sz="1800" i="0" u="none" strike="noStrike" cap="none">
                <a:solidFill>
                  <a:schemeClr val="dk1"/>
                </a:solidFill>
                <a:latin typeface="Barlow"/>
                <a:ea typeface="Barlow"/>
                <a:cs typeface="Barlow"/>
                <a:sym typeface="Barlow"/>
              </a:rPr>
            </a:br>
            <a:r>
              <a:rPr lang="it-IT" sz="1800" i="0" u="none" strike="noStrike" cap="none">
                <a:solidFill>
                  <a:schemeClr val="dk1"/>
                </a:solidFill>
                <a:latin typeface="Barlow"/>
                <a:ea typeface="Barlow"/>
                <a:cs typeface="Barlow"/>
                <a:sym typeface="Barlow"/>
              </a:rPr>
              <a:t>Bici/monopattino elettrico famigliare per piccoli spostamenti e raggiungere il magazzino.</a:t>
            </a:r>
            <a:br>
              <a:rPr lang="it-IT" sz="1800" i="0" u="none" strike="noStrike" cap="none">
                <a:solidFill>
                  <a:schemeClr val="dk1"/>
                </a:solidFill>
                <a:latin typeface="Barlow"/>
                <a:ea typeface="Barlow"/>
                <a:cs typeface="Barlow"/>
                <a:sym typeface="Barlow"/>
              </a:rPr>
            </a:br>
            <a:r>
              <a:rPr lang="it-IT" sz="1800" i="0" u="none" strike="noStrike" cap="none">
                <a:solidFill>
                  <a:schemeClr val="dk1"/>
                </a:solidFill>
                <a:latin typeface="Barlow"/>
                <a:ea typeface="Barlow"/>
                <a:cs typeface="Barlow"/>
                <a:sym typeface="Barlow"/>
              </a:rPr>
              <a:t>Il progetto deve individuare linee guida e strumenti facilmente replicabili in altre piccole comunità.</a:t>
            </a:r>
            <a:endParaRPr sz="1800" i="0" u="none" strike="noStrike" cap="none">
              <a:solidFill>
                <a:schemeClr val="dk1"/>
              </a:solidFill>
              <a:latin typeface="Barlow"/>
              <a:ea typeface="Barlow"/>
              <a:cs typeface="Barlow"/>
              <a:sym typeface="Barlow"/>
            </a:endParaRPr>
          </a:p>
          <a:p>
            <a:pPr marL="0" marR="0" lvl="0" indent="0" algn="just" rtl="0">
              <a:lnSpc>
                <a:spcPct val="90000"/>
              </a:lnSpc>
              <a:spcBef>
                <a:spcPts val="8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t>
            </a:r>
            <a:endParaRPr sz="1800" b="0" i="0" u="none" strike="noStrike" cap="none">
              <a:solidFill>
                <a:srgbClr val="1C2024"/>
              </a:solidFill>
              <a:latin typeface="Barlow"/>
              <a:ea typeface="Barlow"/>
              <a:cs typeface="Barlow"/>
              <a:sym typeface="Barlow"/>
            </a:endParaRPr>
          </a:p>
        </p:txBody>
      </p:sp>
      <p:sp>
        <p:nvSpPr>
          <p:cNvPr id="461" name="Google Shape;461;p27"/>
          <p:cNvSpPr txBox="1"/>
          <p:nvPr/>
        </p:nvSpPr>
        <p:spPr>
          <a:xfrm>
            <a:off x="1907798" y="5375016"/>
            <a:ext cx="9444478" cy="125091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Responsabilità attuative:</a:t>
            </a:r>
            <a:endParaRPr dirty="0"/>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Altri soggetti da coinvolgere: </a:t>
            </a:r>
            <a:r>
              <a:rPr lang="it-IT" sz="1800" b="0" i="0" u="none" strike="noStrike" cap="none" dirty="0">
                <a:solidFill>
                  <a:schemeClr val="dk1"/>
                </a:solidFill>
                <a:latin typeface="Arial"/>
                <a:ea typeface="Arial"/>
                <a:cs typeface="Arial"/>
                <a:sym typeface="Arial"/>
              </a:rPr>
              <a:t>Comune - Regione - Associazioni di persone</a:t>
            </a:r>
            <a:endParaRPr sz="2000" b="0" i="0" u="none" strike="noStrike" cap="none" dirty="0">
              <a:solidFill>
                <a:srgbClr val="1C2024"/>
              </a:solidFill>
              <a:latin typeface="Barlow"/>
              <a:ea typeface="Barlow"/>
              <a:cs typeface="Barlow"/>
              <a:sym typeface="Barlow"/>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Livello di riduzione emissioni CO2: medio</a:t>
            </a:r>
            <a:endParaRPr dirty="0"/>
          </a:p>
        </p:txBody>
      </p:sp>
      <p:pic>
        <p:nvPicPr>
          <p:cNvPr id="462" name="Google Shape;462;p27" descr="Simbolo di ricarica verde dell'auto elettrica sul marciapiede"/>
          <p:cNvPicPr preferRelativeResize="0"/>
          <p:nvPr/>
        </p:nvPicPr>
        <p:blipFill rotWithShape="1">
          <a:blip r:embed="rId4">
            <a:alphaModFix/>
          </a:blip>
          <a:srcRect/>
          <a:stretch/>
        </p:blipFill>
        <p:spPr>
          <a:xfrm>
            <a:off x="9164292" y="143274"/>
            <a:ext cx="2020344" cy="1346896"/>
          </a:xfrm>
          <a:prstGeom prst="rect">
            <a:avLst/>
          </a:prstGeom>
          <a:noFill/>
          <a:ln>
            <a:noFill/>
          </a:ln>
        </p:spPr>
      </p:pic>
      <p:sp>
        <p:nvSpPr>
          <p:cNvPr id="463" name="Google Shape;463;p27"/>
          <p:cNvSpPr txBox="1">
            <a:spLocks noGrp="1"/>
          </p:cNvSpPr>
          <p:nvPr>
            <p:ph type="title"/>
          </p:nvPr>
        </p:nvSpPr>
        <p:spPr>
          <a:xfrm>
            <a:off x="990600" y="51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19</a:t>
            </a:r>
            <a:endParaRPr sz="5400" b="1">
              <a:solidFill>
                <a:schemeClr val="dk1"/>
              </a:solidFill>
              <a:latin typeface="Barlow"/>
              <a:ea typeface="Barlow"/>
              <a:cs typeface="Barlow"/>
              <a:sym typeface="Barlow"/>
            </a:endParaRPr>
          </a:p>
        </p:txBody>
      </p:sp>
      <p:pic>
        <p:nvPicPr>
          <p:cNvPr id="13" name="Picture 4" descr="07">
            <a:extLst>
              <a:ext uri="{FF2B5EF4-FFF2-40B4-BE49-F238E27FC236}">
                <a16:creationId xmlns:a16="http://schemas.microsoft.com/office/drawing/2014/main" id="{BE161ADA-AF8A-428D-AEEC-AA6099F1A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449" y="2080866"/>
            <a:ext cx="966101" cy="9661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11">
            <a:extLst>
              <a:ext uri="{FF2B5EF4-FFF2-40B4-BE49-F238E27FC236}">
                <a16:creationId xmlns:a16="http://schemas.microsoft.com/office/drawing/2014/main" id="{5D7ED210-F922-49E5-A967-F81B2963A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6549" y="2091765"/>
            <a:ext cx="947149" cy="9471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3">
            <a:extLst>
              <a:ext uri="{FF2B5EF4-FFF2-40B4-BE49-F238E27FC236}">
                <a16:creationId xmlns:a16="http://schemas.microsoft.com/office/drawing/2014/main" id="{CD672C26-8DC0-45A8-8219-18BD6EB2C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0354" y="2091765"/>
            <a:ext cx="947149" cy="94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body" idx="1"/>
          </p:nvPr>
        </p:nvSpPr>
        <p:spPr>
          <a:xfrm>
            <a:off x="240236" y="1894533"/>
            <a:ext cx="11360800" cy="4121200"/>
          </a:xfrm>
          <a:prstGeom prst="rect">
            <a:avLst/>
          </a:prstGeom>
          <a:noFill/>
          <a:ln>
            <a:noFill/>
          </a:ln>
        </p:spPr>
        <p:txBody>
          <a:bodyPr spcFirstLastPara="1" wrap="square" lIns="121900" tIns="121900" rIns="121900" bIns="121900" anchor="t" anchorCtr="0">
            <a:normAutofit/>
          </a:bodyPr>
          <a:lstStyle/>
          <a:p>
            <a:pPr marL="152396" lvl="0" indent="0" algn="just" rtl="0">
              <a:lnSpc>
                <a:spcPct val="90000"/>
              </a:lnSpc>
              <a:spcBef>
                <a:spcPts val="0"/>
              </a:spcBef>
              <a:spcAft>
                <a:spcPts val="0"/>
              </a:spcAft>
              <a:buClr>
                <a:schemeClr val="dk1"/>
              </a:buClr>
              <a:buSzPts val="1800"/>
              <a:buNone/>
            </a:pPr>
            <a:r>
              <a:rPr lang="it-IT" sz="1800" i="0" u="none" strike="noStrike">
                <a:latin typeface="Barlow"/>
                <a:ea typeface="Barlow"/>
                <a:cs typeface="Barlow"/>
                <a:sym typeface="Barlow"/>
              </a:rPr>
              <a:t>L’Amministrazione comunale di Fidenza è impegnata nell’</a:t>
            </a:r>
            <a:r>
              <a:rPr lang="it-IT" sz="1800" b="1" i="0" u="none" strike="noStrike">
                <a:latin typeface="Barlow"/>
                <a:ea typeface="Barlow"/>
                <a:cs typeface="Barlow"/>
                <a:sym typeface="Barlow"/>
              </a:rPr>
              <a:t>aggiornamento del proprio PAESC</a:t>
            </a:r>
            <a:r>
              <a:rPr lang="it-IT" sz="1800" i="0" u="none" strike="noStrike">
                <a:latin typeface="Barlow"/>
                <a:ea typeface="Barlow"/>
                <a:cs typeface="Barlow"/>
                <a:sym typeface="Barlow"/>
              </a:rPr>
              <a:t> (Piano d'Azione per l’Energia Sostenibile ed il Clima).</a:t>
            </a:r>
            <a:endParaRPr sz="1800">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endParaRPr sz="1800" i="0" u="none" strike="noStrike">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r>
              <a:rPr lang="it-IT" sz="1800" i="0" u="none" strike="noStrike">
                <a:latin typeface="Barlow"/>
                <a:ea typeface="Barlow"/>
                <a:cs typeface="Barlow"/>
                <a:sym typeface="Barlow"/>
              </a:rPr>
              <a:t>L’aggiornamento del PAESC è finalizzato a delineare le principali </a:t>
            </a:r>
            <a:r>
              <a:rPr lang="it-IT" sz="1800" b="1" i="0" u="none" strike="noStrike">
                <a:latin typeface="Barlow"/>
                <a:ea typeface="Barlow"/>
                <a:cs typeface="Barlow"/>
                <a:sym typeface="Barlow"/>
              </a:rPr>
              <a:t>azioni per ridurre significativamente le emissioni di CO2 entro il 2030</a:t>
            </a:r>
            <a:r>
              <a:rPr lang="it-IT" sz="1800" i="0" u="none" strike="noStrike">
                <a:latin typeface="Barlow"/>
                <a:ea typeface="Barlow"/>
                <a:cs typeface="Barlow"/>
                <a:sym typeface="Barlow"/>
              </a:rPr>
              <a:t> e contribuire cos</a:t>
            </a:r>
            <a:r>
              <a:rPr lang="it-IT" sz="1800">
                <a:latin typeface="Barlow"/>
                <a:ea typeface="Barlow"/>
                <a:cs typeface="Barlow"/>
                <a:sym typeface="Barlow"/>
              </a:rPr>
              <a:t>ì</a:t>
            </a:r>
            <a:r>
              <a:rPr lang="it-IT" sz="1800" i="0" u="none" strike="noStrike">
                <a:latin typeface="Barlow"/>
                <a:ea typeface="Barlow"/>
                <a:cs typeface="Barlow"/>
                <a:sym typeface="Barlow"/>
              </a:rPr>
              <a:t>, in modo concreto, al contrasto degli effetti del cambiamento climatico e al perseguimento delle strategie e degli obiettivi che fanno parte del Patto dei Sindaci per il Clima e l’Energia, delle Deliberazioni e degli impegni della Regione Emilia Romagna, delle evidenze scientifiche (Report Intergovernmental Panel on Climate Change 2021) e politiche (Conferenza delle Nazioni Unite sui cambiamenti climatici del 2021 - COP 26).</a:t>
            </a:r>
            <a:endParaRPr>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endParaRPr sz="1800" b="0" i="0" u="none" strike="noStrike">
              <a:latin typeface="Arial"/>
              <a:ea typeface="Arial"/>
              <a:cs typeface="Arial"/>
              <a:sym typeface="Arial"/>
            </a:endParaRPr>
          </a:p>
          <a:p>
            <a:pPr marL="0" lvl="0" indent="0" algn="just" rtl="0">
              <a:lnSpc>
                <a:spcPct val="90000"/>
              </a:lnSpc>
              <a:spcBef>
                <a:spcPts val="0"/>
              </a:spcBef>
              <a:spcAft>
                <a:spcPts val="1600"/>
              </a:spcAft>
              <a:buClr>
                <a:schemeClr val="dk1"/>
              </a:buClr>
              <a:buSzPts val="1800"/>
              <a:buNone/>
            </a:pPr>
            <a:endParaRPr sz="2667">
              <a:latin typeface="Barlow"/>
              <a:ea typeface="Barlow"/>
              <a:cs typeface="Barlow"/>
              <a:sym typeface="Barlow"/>
            </a:endParaRPr>
          </a:p>
        </p:txBody>
      </p:sp>
      <p:pic>
        <p:nvPicPr>
          <p:cNvPr id="120" name="Google Shape;120;p3"/>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21" name="Google Shape;121;p3"/>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22" name="Google Shape;122;p3"/>
          <p:cNvSpPr txBox="1">
            <a:spLocks noGrp="1"/>
          </p:cNvSpPr>
          <p:nvPr>
            <p:ph type="title"/>
          </p:nvPr>
        </p:nvSpPr>
        <p:spPr>
          <a:xfrm>
            <a:off x="415600" y="246168"/>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Barlow"/>
              <a:buNone/>
            </a:pPr>
            <a:r>
              <a:rPr lang="it-IT">
                <a:latin typeface="Barlow"/>
                <a:ea typeface="Barlow"/>
                <a:cs typeface="Barlow"/>
                <a:sym typeface="Barlow"/>
              </a:rPr>
              <a:t>Le ragioni del  percorso di progettazione partecipata</a:t>
            </a:r>
            <a:endParaRPr b="1">
              <a:solidFill>
                <a:srgbClr val="00B0F0"/>
              </a:solidFill>
              <a:latin typeface="Barlow"/>
              <a:ea typeface="Barlow"/>
              <a:cs typeface="Barlow"/>
              <a:sym typeface="Barlow"/>
            </a:endParaRPr>
          </a:p>
        </p:txBody>
      </p:sp>
      <p:pic>
        <p:nvPicPr>
          <p:cNvPr id="123" name="Google Shape;123;p3"/>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24" name="Google Shape;124;p3"/>
          <p:cNvPicPr preferRelativeResize="0"/>
          <p:nvPr/>
        </p:nvPicPr>
        <p:blipFill rotWithShape="1">
          <a:blip r:embed="rId5">
            <a:alphaModFix/>
          </a:blip>
          <a:srcRect/>
          <a:stretch/>
        </p:blipFill>
        <p:spPr>
          <a:xfrm>
            <a:off x="10447467" y="5673867"/>
            <a:ext cx="1061268" cy="10219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body" idx="1"/>
          </p:nvPr>
        </p:nvSpPr>
        <p:spPr>
          <a:xfrm>
            <a:off x="240236" y="1606434"/>
            <a:ext cx="11360800" cy="4121200"/>
          </a:xfrm>
          <a:prstGeom prst="rect">
            <a:avLst/>
          </a:prstGeom>
          <a:noFill/>
          <a:ln>
            <a:noFill/>
          </a:ln>
        </p:spPr>
        <p:txBody>
          <a:bodyPr spcFirstLastPara="1" wrap="square" lIns="121900" tIns="121900" rIns="121900" bIns="121900" anchor="t" anchorCtr="0">
            <a:normAutofit/>
          </a:bodyPr>
          <a:lstStyle/>
          <a:p>
            <a:pPr marL="152396" lvl="0" indent="0" algn="just" rtl="0">
              <a:lnSpc>
                <a:spcPct val="90000"/>
              </a:lnSpc>
              <a:spcBef>
                <a:spcPts val="0"/>
              </a:spcBef>
              <a:spcAft>
                <a:spcPts val="0"/>
              </a:spcAft>
              <a:buClr>
                <a:schemeClr val="dk1"/>
              </a:buClr>
              <a:buSzPts val="1800"/>
              <a:buNone/>
            </a:pPr>
            <a:endParaRPr sz="1800" i="0" u="none" strike="noStrike">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r>
              <a:rPr lang="it-IT" sz="1800" i="0" u="none" strike="noStrike">
                <a:latin typeface="Barlow"/>
                <a:ea typeface="Barlow"/>
                <a:cs typeface="Barlow"/>
                <a:sym typeface="Barlow"/>
              </a:rPr>
              <a:t>Per raggiungere questo ambizioso obiettivo l’Amministrazione comunale ha ritenuto strategico prevedere il </a:t>
            </a:r>
            <a:r>
              <a:rPr lang="it-IT" sz="1800" b="1" i="0" u="none" strike="noStrike">
                <a:latin typeface="Barlow"/>
                <a:ea typeface="Barlow"/>
                <a:cs typeface="Barlow"/>
                <a:sym typeface="Barlow"/>
              </a:rPr>
              <a:t>coinvolgimento e la partecipazione</a:t>
            </a:r>
            <a:r>
              <a:rPr lang="it-IT" sz="1800" i="0" u="none" strike="noStrike">
                <a:latin typeface="Barlow"/>
                <a:ea typeface="Barlow"/>
                <a:cs typeface="Barlow"/>
                <a:sym typeface="Barlow"/>
              </a:rPr>
              <a:t>, in veste di interlocutori privilegiati, delle </a:t>
            </a:r>
            <a:r>
              <a:rPr lang="it-IT" sz="1800" b="1" i="0" u="none" strike="noStrike">
                <a:latin typeface="Barlow"/>
                <a:ea typeface="Barlow"/>
                <a:cs typeface="Barlow"/>
                <a:sym typeface="Barlow"/>
              </a:rPr>
              <a:t>Associazioni e delle organizzazioni del territorio</a:t>
            </a:r>
            <a:r>
              <a:rPr lang="it-IT" sz="1800" i="0" u="none" strike="noStrike">
                <a:latin typeface="Barlow"/>
                <a:ea typeface="Barlow"/>
                <a:cs typeface="Barlow"/>
                <a:sym typeface="Barlow"/>
              </a:rPr>
              <a:t>, affinché potessero contribuire, con le loro conoscenze e sensibilità, ad integrare ed arricchire l’</a:t>
            </a:r>
            <a:r>
              <a:rPr lang="it-IT" sz="1800" b="1" i="0" u="none" strike="noStrike">
                <a:latin typeface="Barlow"/>
                <a:ea typeface="Barlow"/>
                <a:cs typeface="Barlow"/>
                <a:sym typeface="Barlow"/>
              </a:rPr>
              <a:t>aggiornamento del PAESC denominato “Fidenza Futura”</a:t>
            </a:r>
            <a:r>
              <a:rPr lang="it-IT" sz="1800" i="0" u="none" strike="noStrike">
                <a:latin typeface="Barlow"/>
                <a:ea typeface="Barlow"/>
                <a:cs typeface="Barlow"/>
                <a:sym typeface="Barlow"/>
              </a:rPr>
              <a:t>.</a:t>
            </a:r>
            <a:endParaRPr>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endParaRPr sz="1800" i="0" u="none" strike="noStrike">
              <a:latin typeface="Barlow"/>
              <a:ea typeface="Barlow"/>
              <a:cs typeface="Barlow"/>
              <a:sym typeface="Barlow"/>
            </a:endParaRPr>
          </a:p>
          <a:p>
            <a:pPr marL="152396" lvl="0" indent="0" algn="just" rtl="0">
              <a:lnSpc>
                <a:spcPct val="90000"/>
              </a:lnSpc>
              <a:spcBef>
                <a:spcPts val="0"/>
              </a:spcBef>
              <a:spcAft>
                <a:spcPts val="0"/>
              </a:spcAft>
              <a:buClr>
                <a:schemeClr val="dk1"/>
              </a:buClr>
              <a:buSzPts val="1800"/>
              <a:buNone/>
            </a:pPr>
            <a:r>
              <a:rPr lang="it-IT" sz="1800" i="0" u="none" strike="noStrike">
                <a:latin typeface="Barlow"/>
                <a:ea typeface="Barlow"/>
                <a:cs typeface="Barlow"/>
                <a:sym typeface="Barlow"/>
              </a:rPr>
              <a:t>E’ infatti intenzione dell’Amministrazione far si che il PAESC “Fidenza Futura” divenga uno strumento concreto ed il punto di riferimento territoriale per l’individuazione e l’attuazione di buone pratiche e politiche correlabili ai temi energetici, ambientali e climatici, ed il coinvolgimento attivo dei portatori di interesse del territorio risulta essere una precondizione affinch</a:t>
            </a:r>
            <a:r>
              <a:rPr lang="it-IT" sz="1800">
                <a:latin typeface="Barlow"/>
                <a:ea typeface="Barlow"/>
                <a:cs typeface="Barlow"/>
                <a:sym typeface="Barlow"/>
              </a:rPr>
              <a:t>é</a:t>
            </a:r>
            <a:r>
              <a:rPr lang="it-IT" sz="1800" i="0" u="none" strike="noStrike">
                <a:latin typeface="Barlow"/>
                <a:ea typeface="Barlow"/>
                <a:cs typeface="Barlow"/>
                <a:sym typeface="Barlow"/>
              </a:rPr>
              <a:t> questa intenzione possa essere fattivamente perseguita.</a:t>
            </a:r>
            <a:endParaRPr sz="1600" i="0">
              <a:solidFill>
                <a:srgbClr val="000000"/>
              </a:solidFill>
              <a:latin typeface="Barlow"/>
              <a:ea typeface="Barlow"/>
              <a:cs typeface="Barlow"/>
              <a:sym typeface="Barlow"/>
            </a:endParaRPr>
          </a:p>
          <a:p>
            <a:pPr marL="0" lvl="0" indent="0" algn="just" rtl="0">
              <a:lnSpc>
                <a:spcPct val="90000"/>
              </a:lnSpc>
              <a:spcBef>
                <a:spcPts val="0"/>
              </a:spcBef>
              <a:spcAft>
                <a:spcPts val="1600"/>
              </a:spcAft>
              <a:buClr>
                <a:schemeClr val="dk1"/>
              </a:buClr>
              <a:buSzPts val="1800"/>
              <a:buNone/>
            </a:pPr>
            <a:endParaRPr sz="2667">
              <a:latin typeface="Barlow"/>
              <a:ea typeface="Barlow"/>
              <a:cs typeface="Barlow"/>
              <a:sym typeface="Barlow"/>
            </a:endParaRPr>
          </a:p>
        </p:txBody>
      </p:sp>
      <p:pic>
        <p:nvPicPr>
          <p:cNvPr id="130" name="Google Shape;130;p4"/>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31" name="Google Shape;131;p4"/>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32" name="Google Shape;132;p4"/>
          <p:cNvSpPr txBox="1">
            <a:spLocks noGrp="1"/>
          </p:cNvSpPr>
          <p:nvPr>
            <p:ph type="title"/>
          </p:nvPr>
        </p:nvSpPr>
        <p:spPr>
          <a:xfrm>
            <a:off x="415600" y="246168"/>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Barlow"/>
              <a:buNone/>
            </a:pPr>
            <a:r>
              <a:rPr lang="it-IT">
                <a:latin typeface="Barlow"/>
                <a:ea typeface="Barlow"/>
                <a:cs typeface="Barlow"/>
                <a:sym typeface="Barlow"/>
              </a:rPr>
              <a:t>Le ragioni del  percorso di progettazione partecipata</a:t>
            </a:r>
            <a:endParaRPr b="1">
              <a:solidFill>
                <a:srgbClr val="00B0F0"/>
              </a:solidFill>
              <a:latin typeface="Barlow"/>
              <a:ea typeface="Barlow"/>
              <a:cs typeface="Barlow"/>
              <a:sym typeface="Barlow"/>
            </a:endParaRPr>
          </a:p>
        </p:txBody>
      </p:sp>
      <p:pic>
        <p:nvPicPr>
          <p:cNvPr id="133" name="Google Shape;133;p4"/>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34" name="Google Shape;134;p4"/>
          <p:cNvPicPr preferRelativeResize="0"/>
          <p:nvPr/>
        </p:nvPicPr>
        <p:blipFill rotWithShape="1">
          <a:blip r:embed="rId5">
            <a:alphaModFix/>
          </a:blip>
          <a:srcRect/>
          <a:stretch/>
        </p:blipFill>
        <p:spPr>
          <a:xfrm>
            <a:off x="10447467" y="5673867"/>
            <a:ext cx="1061268" cy="10219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body" idx="1"/>
          </p:nvPr>
        </p:nvSpPr>
        <p:spPr>
          <a:xfrm>
            <a:off x="240236" y="1606434"/>
            <a:ext cx="11360800" cy="4121200"/>
          </a:xfrm>
          <a:prstGeom prst="rect">
            <a:avLst/>
          </a:prstGeom>
          <a:noFill/>
          <a:ln>
            <a:noFill/>
          </a:ln>
        </p:spPr>
        <p:txBody>
          <a:bodyPr spcFirstLastPara="1" wrap="square" lIns="121900" tIns="121900" rIns="121900" bIns="121900" anchor="t" anchorCtr="0">
            <a:normAutofit fontScale="92500" lnSpcReduction="20000"/>
          </a:bodyPr>
          <a:lstStyle/>
          <a:p>
            <a:pPr marL="609585" lvl="0" indent="-457188" algn="l" rtl="0">
              <a:lnSpc>
                <a:spcPct val="90000"/>
              </a:lnSpc>
              <a:spcBef>
                <a:spcPts val="0"/>
              </a:spcBef>
              <a:spcAft>
                <a:spcPts val="0"/>
              </a:spcAft>
              <a:buClr>
                <a:srgbClr val="000000"/>
              </a:buClr>
              <a:buSzPct val="108108"/>
              <a:buChar char="●"/>
            </a:pPr>
            <a:r>
              <a:rPr lang="it-IT" sz="1800" b="1" i="0">
                <a:solidFill>
                  <a:srgbClr val="000000"/>
                </a:solidFill>
                <a:latin typeface="Barlow"/>
                <a:ea typeface="Barlow"/>
                <a:cs typeface="Barlow"/>
                <a:sym typeface="Barlow"/>
              </a:rPr>
              <a:t>16 dicembre 2021</a:t>
            </a:r>
            <a:r>
              <a:rPr lang="it-IT" sz="1800" i="0">
                <a:solidFill>
                  <a:srgbClr val="000000"/>
                </a:solidFill>
                <a:latin typeface="Barlow"/>
                <a:ea typeface="Barlow"/>
                <a:cs typeface="Barlow"/>
                <a:sym typeface="Barlow"/>
              </a:rPr>
              <a:t> (ore 10:00) - WEBINAR FORMAZIONE rivolto al personale degli uffici comunali: cosa è il PAESC e le motivazioni che spingono l'Amministrazione comunale ad adottarlo, presentazione generale dell'analisi effettuata e delle azioni individuate per il conseguimento degli obiettivi di riduzione delle emissioni climalteranti, presentazione del percorso di progettazione partecipata,</a:t>
            </a:r>
            <a:endParaRPr sz="2667">
              <a:latin typeface="Barlow"/>
              <a:ea typeface="Barlow"/>
              <a:cs typeface="Barlow"/>
              <a:sym typeface="Barlow"/>
            </a:endParaRPr>
          </a:p>
          <a:p>
            <a:pPr marL="609585" lvl="0" indent="-342888" algn="l" rtl="0">
              <a:lnSpc>
                <a:spcPct val="90000"/>
              </a:lnSpc>
              <a:spcBef>
                <a:spcPts val="0"/>
              </a:spcBef>
              <a:spcAft>
                <a:spcPts val="0"/>
              </a:spcAft>
              <a:buClr>
                <a:schemeClr val="dk1"/>
              </a:buClr>
              <a:buSzPct val="108108"/>
              <a:buNone/>
            </a:pPr>
            <a:endParaRPr sz="1800" b="1" i="0" u="none" strike="noStrike">
              <a:latin typeface="Barlow"/>
              <a:ea typeface="Barlow"/>
              <a:cs typeface="Barlow"/>
              <a:sym typeface="Barlow"/>
            </a:endParaRPr>
          </a:p>
          <a:p>
            <a:pPr marL="609585" lvl="0" indent="-457188" algn="l" rtl="0">
              <a:lnSpc>
                <a:spcPct val="90000"/>
              </a:lnSpc>
              <a:spcBef>
                <a:spcPts val="0"/>
              </a:spcBef>
              <a:spcAft>
                <a:spcPts val="0"/>
              </a:spcAft>
              <a:buClr>
                <a:schemeClr val="dk1"/>
              </a:buClr>
              <a:buSzPct val="108108"/>
              <a:buChar char="●"/>
            </a:pPr>
            <a:r>
              <a:rPr lang="it-IT" sz="1800" b="1" i="0" u="none" strike="noStrike">
                <a:latin typeface="Barlow"/>
                <a:ea typeface="Barlow"/>
                <a:cs typeface="Barlow"/>
                <a:sym typeface="Barlow"/>
              </a:rPr>
              <a:t>20 dicembre 2021 </a:t>
            </a:r>
            <a:r>
              <a:rPr lang="it-IT" sz="1800" i="0" u="none" strike="noStrike">
                <a:latin typeface="Barlow"/>
                <a:ea typeface="Barlow"/>
                <a:cs typeface="Barlow"/>
                <a:sym typeface="Barlow"/>
              </a:rPr>
              <a:t>(ore 18.00-19.45) - WEBINAR DI PRESENTAZIONE: cosa </a:t>
            </a:r>
            <a:r>
              <a:rPr lang="it-IT" sz="1800">
                <a:latin typeface="Barlow"/>
                <a:ea typeface="Barlow"/>
                <a:cs typeface="Barlow"/>
                <a:sym typeface="Barlow"/>
              </a:rPr>
              <a:t>è</a:t>
            </a:r>
            <a:r>
              <a:rPr lang="it-IT" sz="1800" i="0" u="none" strike="noStrike">
                <a:latin typeface="Barlow"/>
                <a:ea typeface="Barlow"/>
                <a:cs typeface="Barlow"/>
                <a:sym typeface="Barlow"/>
              </a:rPr>
              <a:t> il PAESC - le motivazioni che spingono l'Amministrazione comunale ad adottare il PAESC - presentazione generale dell'analisi effettuata e delle azioni individuate per il conseguimento degli obiettivi di riduzione delle emissioni climalteranti - presentazione del percorso di progettazione partecipata,</a:t>
            </a:r>
            <a:endParaRPr>
              <a:latin typeface="Barlow"/>
              <a:ea typeface="Barlow"/>
              <a:cs typeface="Barlow"/>
              <a:sym typeface="Barlow"/>
            </a:endParaRPr>
          </a:p>
          <a:p>
            <a:pPr marL="609585" lvl="0" indent="-342888" algn="l" rtl="0">
              <a:lnSpc>
                <a:spcPct val="90000"/>
              </a:lnSpc>
              <a:spcBef>
                <a:spcPts val="0"/>
              </a:spcBef>
              <a:spcAft>
                <a:spcPts val="0"/>
              </a:spcAft>
              <a:buClr>
                <a:schemeClr val="dk1"/>
              </a:buClr>
              <a:buSzPct val="108108"/>
              <a:buNone/>
            </a:pPr>
            <a:endParaRPr sz="1800" b="1" i="0" u="none" strike="noStrike">
              <a:latin typeface="Barlow"/>
              <a:ea typeface="Barlow"/>
              <a:cs typeface="Barlow"/>
              <a:sym typeface="Barlow"/>
            </a:endParaRPr>
          </a:p>
          <a:p>
            <a:pPr marL="609585" lvl="0" indent="-457188" algn="l" rtl="0">
              <a:lnSpc>
                <a:spcPct val="90000"/>
              </a:lnSpc>
              <a:spcBef>
                <a:spcPts val="0"/>
              </a:spcBef>
              <a:spcAft>
                <a:spcPts val="0"/>
              </a:spcAft>
              <a:buClr>
                <a:schemeClr val="dk1"/>
              </a:buClr>
              <a:buSzPct val="108108"/>
              <a:buChar char="●"/>
            </a:pPr>
            <a:r>
              <a:rPr lang="it-IT" sz="1800" b="1" i="0" u="none" strike="noStrike">
                <a:latin typeface="Barlow"/>
                <a:ea typeface="Barlow"/>
                <a:cs typeface="Barlow"/>
                <a:sym typeface="Barlow"/>
              </a:rPr>
              <a:t>19 gennaio 2022 </a:t>
            </a:r>
            <a:r>
              <a:rPr lang="it-IT" sz="1800" i="0" u="none" strike="noStrike">
                <a:latin typeface="Barlow"/>
                <a:ea typeface="Barlow"/>
                <a:cs typeface="Barlow"/>
                <a:sym typeface="Barlow"/>
              </a:rPr>
              <a:t>(ore 18:00-19.45) - WORKSHOP ONLINE: presentazione dello stato dell’arte sulle Comunità Energetiche Rinnovabili – presentazione del primo gruppo di azioni  già individuate nel PAESC - spazio per le proposte di integrazione e miglioramento delle stesse e per proposte di nuove azioni</a:t>
            </a:r>
            <a:endParaRPr>
              <a:latin typeface="Barlow"/>
              <a:ea typeface="Barlow"/>
              <a:cs typeface="Barlow"/>
              <a:sym typeface="Barlow"/>
            </a:endParaRPr>
          </a:p>
          <a:p>
            <a:pPr marL="609585" lvl="0" indent="-342888" algn="l" rtl="0">
              <a:lnSpc>
                <a:spcPct val="90000"/>
              </a:lnSpc>
              <a:spcBef>
                <a:spcPts val="0"/>
              </a:spcBef>
              <a:spcAft>
                <a:spcPts val="0"/>
              </a:spcAft>
              <a:buClr>
                <a:schemeClr val="dk1"/>
              </a:buClr>
              <a:buSzPct val="108108"/>
              <a:buNone/>
            </a:pPr>
            <a:endParaRPr sz="1800">
              <a:latin typeface="Barlow"/>
              <a:ea typeface="Barlow"/>
              <a:cs typeface="Barlow"/>
              <a:sym typeface="Barlow"/>
            </a:endParaRPr>
          </a:p>
          <a:p>
            <a:pPr marL="609585" lvl="0" indent="-457188" algn="l" rtl="0">
              <a:lnSpc>
                <a:spcPct val="90000"/>
              </a:lnSpc>
              <a:spcBef>
                <a:spcPts val="0"/>
              </a:spcBef>
              <a:spcAft>
                <a:spcPts val="0"/>
              </a:spcAft>
              <a:buClr>
                <a:schemeClr val="dk1"/>
              </a:buClr>
              <a:buSzPct val="108108"/>
              <a:buChar char="●"/>
            </a:pPr>
            <a:r>
              <a:rPr lang="it-IT" sz="1800" b="1" i="0" u="none" strike="noStrike">
                <a:latin typeface="Barlow"/>
                <a:ea typeface="Barlow"/>
                <a:cs typeface="Barlow"/>
                <a:sym typeface="Barlow"/>
              </a:rPr>
              <a:t>26 gennaio 2022 </a:t>
            </a:r>
            <a:r>
              <a:rPr lang="it-IT" sz="1800" i="0" u="none" strike="noStrike">
                <a:latin typeface="Barlow"/>
                <a:ea typeface="Barlow"/>
                <a:cs typeface="Barlow"/>
                <a:sym typeface="Barlow"/>
              </a:rPr>
              <a:t>(ore 18:00-19.45) - WORKSHOP ONLINE: presentazione del secondo gruppo di azioni, ritenute piu significative - spazio per le proposte di integrazione e miglioramento delle stesse e per le proposte di nuove azioni</a:t>
            </a:r>
            <a:endParaRPr>
              <a:latin typeface="Barlow"/>
              <a:ea typeface="Barlow"/>
              <a:cs typeface="Barlow"/>
              <a:sym typeface="Barlow"/>
            </a:endParaRPr>
          </a:p>
          <a:p>
            <a:pPr marL="609585" lvl="0" indent="-342888" algn="l" rtl="0">
              <a:lnSpc>
                <a:spcPct val="90000"/>
              </a:lnSpc>
              <a:spcBef>
                <a:spcPts val="0"/>
              </a:spcBef>
              <a:spcAft>
                <a:spcPts val="0"/>
              </a:spcAft>
              <a:buClr>
                <a:schemeClr val="dk1"/>
              </a:buClr>
              <a:buSzPct val="108108"/>
              <a:buNone/>
            </a:pPr>
            <a:endParaRPr sz="1800" b="1" i="0" u="none" strike="noStrike">
              <a:latin typeface="Barlow"/>
              <a:ea typeface="Barlow"/>
              <a:cs typeface="Barlow"/>
              <a:sym typeface="Barlow"/>
            </a:endParaRPr>
          </a:p>
          <a:p>
            <a:pPr marL="609585" lvl="0" indent="-457188" algn="l" rtl="0">
              <a:lnSpc>
                <a:spcPct val="90000"/>
              </a:lnSpc>
              <a:spcBef>
                <a:spcPts val="0"/>
              </a:spcBef>
              <a:spcAft>
                <a:spcPts val="0"/>
              </a:spcAft>
              <a:buClr>
                <a:schemeClr val="dk1"/>
              </a:buClr>
              <a:buSzPct val="108108"/>
              <a:buChar char="●"/>
            </a:pPr>
            <a:r>
              <a:rPr lang="it-IT" sz="1800" b="1" i="0" u="none" strike="noStrike">
                <a:latin typeface="Barlow"/>
                <a:ea typeface="Barlow"/>
                <a:cs typeface="Barlow"/>
                <a:sym typeface="Barlow"/>
              </a:rPr>
              <a:t>09 febbraio 2022 </a:t>
            </a:r>
            <a:r>
              <a:rPr lang="it-IT" sz="1800" i="0" u="none" strike="noStrike">
                <a:latin typeface="Barlow"/>
                <a:ea typeface="Barlow"/>
                <a:cs typeface="Barlow"/>
                <a:sym typeface="Barlow"/>
              </a:rPr>
              <a:t>(ore 18:00-19.45) - WORKSHOP ONLINE: restituzione del percorso di progettazione.</a:t>
            </a:r>
            <a:endParaRPr sz="1600" i="0">
              <a:solidFill>
                <a:srgbClr val="000000"/>
              </a:solidFill>
              <a:latin typeface="Barlow"/>
              <a:ea typeface="Barlow"/>
              <a:cs typeface="Barlow"/>
              <a:sym typeface="Barlow"/>
            </a:endParaRPr>
          </a:p>
          <a:p>
            <a:pPr marL="0" lvl="0" indent="0" algn="just" rtl="0">
              <a:lnSpc>
                <a:spcPct val="90000"/>
              </a:lnSpc>
              <a:spcBef>
                <a:spcPts val="0"/>
              </a:spcBef>
              <a:spcAft>
                <a:spcPts val="1600"/>
              </a:spcAft>
              <a:buClr>
                <a:schemeClr val="dk1"/>
              </a:buClr>
              <a:buSzPct val="72963"/>
              <a:buNone/>
            </a:pPr>
            <a:endParaRPr sz="2667">
              <a:latin typeface="Barlow"/>
              <a:ea typeface="Barlow"/>
              <a:cs typeface="Barlow"/>
              <a:sym typeface="Barlow"/>
            </a:endParaRPr>
          </a:p>
        </p:txBody>
      </p:sp>
      <p:pic>
        <p:nvPicPr>
          <p:cNvPr id="140" name="Google Shape;140;p5"/>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41" name="Google Shape;141;p5"/>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42" name="Google Shape;142;p5"/>
          <p:cNvSpPr txBox="1">
            <a:spLocks noGrp="1"/>
          </p:cNvSpPr>
          <p:nvPr>
            <p:ph type="title"/>
          </p:nvPr>
        </p:nvSpPr>
        <p:spPr>
          <a:xfrm>
            <a:off x="415600" y="246168"/>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Barlow"/>
              <a:buNone/>
            </a:pPr>
            <a:r>
              <a:rPr lang="it-IT">
                <a:latin typeface="Barlow"/>
                <a:ea typeface="Barlow"/>
                <a:cs typeface="Barlow"/>
                <a:sym typeface="Barlow"/>
              </a:rPr>
              <a:t>Gli incontri del percorso di progettazione partecipata</a:t>
            </a:r>
            <a:endParaRPr b="1">
              <a:solidFill>
                <a:srgbClr val="00B0F0"/>
              </a:solidFill>
              <a:latin typeface="Barlow"/>
              <a:ea typeface="Barlow"/>
              <a:cs typeface="Barlow"/>
              <a:sym typeface="Barlow"/>
            </a:endParaRPr>
          </a:p>
        </p:txBody>
      </p:sp>
      <p:pic>
        <p:nvPicPr>
          <p:cNvPr id="143" name="Google Shape;143;p5"/>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44" name="Google Shape;144;p5"/>
          <p:cNvPicPr preferRelativeResize="0"/>
          <p:nvPr/>
        </p:nvPicPr>
        <p:blipFill rotWithShape="1">
          <a:blip r:embed="rId5">
            <a:alphaModFix/>
          </a:blip>
          <a:srcRect/>
          <a:stretch/>
        </p:blipFill>
        <p:spPr>
          <a:xfrm>
            <a:off x="10447467" y="5673867"/>
            <a:ext cx="1061268" cy="10219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body" idx="1"/>
          </p:nvPr>
        </p:nvSpPr>
        <p:spPr>
          <a:xfrm>
            <a:off x="240236" y="1606434"/>
            <a:ext cx="11360800" cy="4121200"/>
          </a:xfrm>
          <a:prstGeom prst="rect">
            <a:avLst/>
          </a:prstGeom>
          <a:noFill/>
          <a:ln>
            <a:noFill/>
          </a:ln>
        </p:spPr>
        <p:txBody>
          <a:bodyPr spcFirstLastPara="1" wrap="square" lIns="121900" tIns="121900" rIns="121900" bIns="121900" anchor="t" anchorCtr="0">
            <a:normAutofit/>
          </a:bodyPr>
          <a:lstStyle/>
          <a:p>
            <a:pPr marL="152396" lvl="0" indent="0" algn="just" rtl="0">
              <a:lnSpc>
                <a:spcPct val="90000"/>
              </a:lnSpc>
              <a:spcBef>
                <a:spcPts val="0"/>
              </a:spcBef>
              <a:spcAft>
                <a:spcPts val="0"/>
              </a:spcAft>
              <a:buClr>
                <a:srgbClr val="000000"/>
              </a:buClr>
              <a:buSzPts val="1800"/>
              <a:buNone/>
            </a:pPr>
            <a:r>
              <a:rPr lang="it-IT" sz="1800" i="0">
                <a:solidFill>
                  <a:srgbClr val="000000"/>
                </a:solidFill>
                <a:latin typeface="Barlow"/>
                <a:ea typeface="Barlow"/>
                <a:cs typeface="Barlow"/>
                <a:sym typeface="Barlow"/>
              </a:rPr>
              <a:t>Ciascun incontro ha registrato la partecipazione di circa </a:t>
            </a:r>
            <a:r>
              <a:rPr lang="it-IT" sz="1800" b="1" i="0">
                <a:solidFill>
                  <a:srgbClr val="000000"/>
                </a:solidFill>
                <a:latin typeface="Barlow"/>
                <a:ea typeface="Barlow"/>
                <a:cs typeface="Barlow"/>
                <a:sym typeface="Barlow"/>
              </a:rPr>
              <a:t>30 persone</a:t>
            </a:r>
            <a:r>
              <a:rPr lang="it-IT" sz="1800" i="0">
                <a:solidFill>
                  <a:srgbClr val="000000"/>
                </a:solidFill>
                <a:latin typeface="Barlow"/>
                <a:ea typeface="Barlow"/>
                <a:cs typeface="Barlow"/>
                <a:sym typeface="Barlow"/>
              </a:rPr>
              <a:t>, in rappresentanza del mondo associazionistico ed organizzativo del territorio.</a:t>
            </a:r>
            <a:endParaRPr>
              <a:latin typeface="Barlow"/>
              <a:ea typeface="Barlow"/>
              <a:cs typeface="Barlow"/>
              <a:sym typeface="Barlow"/>
            </a:endParaRPr>
          </a:p>
          <a:p>
            <a:pPr marL="609585" lvl="0" indent="-342888" algn="l" rtl="0">
              <a:lnSpc>
                <a:spcPct val="90000"/>
              </a:lnSpc>
              <a:spcBef>
                <a:spcPts val="0"/>
              </a:spcBef>
              <a:spcAft>
                <a:spcPts val="0"/>
              </a:spcAft>
              <a:buClr>
                <a:schemeClr val="dk1"/>
              </a:buClr>
              <a:buSzPts val="1800"/>
              <a:buNone/>
            </a:pPr>
            <a:endParaRPr sz="1800" b="1">
              <a:solidFill>
                <a:srgbClr val="000000"/>
              </a:solidFill>
              <a:latin typeface="Arial"/>
              <a:ea typeface="Arial"/>
              <a:cs typeface="Arial"/>
              <a:sym typeface="Arial"/>
            </a:endParaRPr>
          </a:p>
          <a:p>
            <a:pPr marL="0" lvl="0" indent="0" algn="just" rtl="0">
              <a:lnSpc>
                <a:spcPct val="90000"/>
              </a:lnSpc>
              <a:spcBef>
                <a:spcPts val="0"/>
              </a:spcBef>
              <a:spcAft>
                <a:spcPts val="1600"/>
              </a:spcAft>
              <a:buClr>
                <a:schemeClr val="dk1"/>
              </a:buClr>
              <a:buSzPts val="1800"/>
              <a:buNone/>
            </a:pPr>
            <a:endParaRPr sz="2667">
              <a:latin typeface="Barlow"/>
              <a:ea typeface="Barlow"/>
              <a:cs typeface="Barlow"/>
              <a:sym typeface="Barlow"/>
            </a:endParaRPr>
          </a:p>
        </p:txBody>
      </p:sp>
      <p:pic>
        <p:nvPicPr>
          <p:cNvPr id="150" name="Google Shape;150;p6"/>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51" name="Google Shape;151;p6"/>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52" name="Google Shape;152;p6"/>
          <p:cNvSpPr txBox="1">
            <a:spLocks noGrp="1"/>
          </p:cNvSpPr>
          <p:nvPr>
            <p:ph type="title"/>
          </p:nvPr>
        </p:nvSpPr>
        <p:spPr>
          <a:xfrm>
            <a:off x="415600" y="246168"/>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Barlow"/>
              <a:buNone/>
            </a:pPr>
            <a:r>
              <a:rPr lang="it-IT">
                <a:latin typeface="Barlow"/>
                <a:ea typeface="Barlow"/>
                <a:cs typeface="Barlow"/>
                <a:sym typeface="Barlow"/>
              </a:rPr>
              <a:t>La partecipazione</a:t>
            </a:r>
            <a:endParaRPr b="1">
              <a:solidFill>
                <a:srgbClr val="00B0F0"/>
              </a:solidFill>
              <a:latin typeface="Barlow"/>
              <a:ea typeface="Barlow"/>
              <a:cs typeface="Barlow"/>
              <a:sym typeface="Barlow"/>
            </a:endParaRPr>
          </a:p>
        </p:txBody>
      </p:sp>
      <p:pic>
        <p:nvPicPr>
          <p:cNvPr id="153" name="Google Shape;153;p6"/>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54" name="Google Shape;154;p6"/>
          <p:cNvPicPr preferRelativeResize="0"/>
          <p:nvPr/>
        </p:nvPicPr>
        <p:blipFill rotWithShape="1">
          <a:blip r:embed="rId5">
            <a:alphaModFix/>
          </a:blip>
          <a:srcRect/>
          <a:stretch/>
        </p:blipFill>
        <p:spPr>
          <a:xfrm>
            <a:off x="10447467" y="5673867"/>
            <a:ext cx="1061268" cy="10219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7"/>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60" name="Google Shape;160;p7"/>
          <p:cNvSpPr txBox="1"/>
          <p:nvPr/>
        </p:nvSpPr>
        <p:spPr>
          <a:xfrm>
            <a:off x="1744533" y="5883151"/>
            <a:ext cx="2914800" cy="81268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it-IT" sz="1067" b="0" i="0" u="none" strike="noStrike" cap="none">
                <a:solidFill>
                  <a:srgbClr val="999999"/>
                </a:solidFill>
                <a:latin typeface="Barlow"/>
                <a:ea typeface="Barlow"/>
                <a:cs typeface="Barlow"/>
                <a:sym typeface="Barlow"/>
              </a:rPr>
              <a:t>Percorso di progettazione partecipata del Piano di Azione per l’Energia Sostenibile ed il Clima delle Città di Fidenza</a:t>
            </a:r>
            <a:endParaRPr sz="1067" b="0" i="0" u="none" strike="noStrike" cap="none">
              <a:solidFill>
                <a:srgbClr val="999999"/>
              </a:solidFill>
              <a:latin typeface="Calibri"/>
              <a:ea typeface="Calibri"/>
              <a:cs typeface="Calibri"/>
              <a:sym typeface="Calibri"/>
            </a:endParaRPr>
          </a:p>
        </p:txBody>
      </p:sp>
      <p:sp>
        <p:nvSpPr>
          <p:cNvPr id="161" name="Google Shape;161;p7"/>
          <p:cNvSpPr txBox="1">
            <a:spLocks noGrp="1"/>
          </p:cNvSpPr>
          <p:nvPr>
            <p:ph type="title"/>
          </p:nvPr>
        </p:nvSpPr>
        <p:spPr>
          <a:xfrm>
            <a:off x="415600" y="246168"/>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7777"/>
              <a:buFont typeface="Barlow"/>
              <a:buNone/>
            </a:pPr>
            <a:r>
              <a:rPr lang="it-IT" sz="4000">
                <a:latin typeface="Barlow"/>
                <a:ea typeface="Barlow"/>
                <a:cs typeface="Barlow"/>
                <a:sym typeface="Barlow"/>
              </a:rPr>
              <a:t>I risultati del percorso di progettazione partecipata: le schede azione ricevute dai portatori di interesse </a:t>
            </a:r>
            <a:endParaRPr>
              <a:latin typeface="Barlow"/>
              <a:ea typeface="Barlow"/>
              <a:cs typeface="Barlow"/>
              <a:sym typeface="Barlow"/>
            </a:endParaRPr>
          </a:p>
        </p:txBody>
      </p:sp>
      <p:pic>
        <p:nvPicPr>
          <p:cNvPr id="162" name="Google Shape;162;p7"/>
          <p:cNvPicPr preferRelativeResize="0"/>
          <p:nvPr/>
        </p:nvPicPr>
        <p:blipFill rotWithShape="1">
          <a:blip r:embed="rId4">
            <a:alphaModFix/>
          </a:blip>
          <a:srcRect/>
          <a:stretch/>
        </p:blipFill>
        <p:spPr>
          <a:xfrm>
            <a:off x="9009133" y="5727634"/>
            <a:ext cx="799867" cy="907700"/>
          </a:xfrm>
          <a:prstGeom prst="rect">
            <a:avLst/>
          </a:prstGeom>
          <a:noFill/>
          <a:ln>
            <a:noFill/>
          </a:ln>
        </p:spPr>
      </p:pic>
      <p:pic>
        <p:nvPicPr>
          <p:cNvPr id="163" name="Google Shape;163;p7"/>
          <p:cNvPicPr preferRelativeResize="0"/>
          <p:nvPr/>
        </p:nvPicPr>
        <p:blipFill rotWithShape="1">
          <a:blip r:embed="rId5">
            <a:alphaModFix/>
          </a:blip>
          <a:srcRect/>
          <a:stretch/>
        </p:blipFill>
        <p:spPr>
          <a:xfrm>
            <a:off x="10447467" y="5673867"/>
            <a:ext cx="1061268" cy="1021967"/>
          </a:xfrm>
          <a:prstGeom prst="rect">
            <a:avLst/>
          </a:prstGeom>
          <a:noFill/>
          <a:ln>
            <a:noFill/>
          </a:ln>
        </p:spPr>
      </p:pic>
      <p:pic>
        <p:nvPicPr>
          <p:cNvPr id="164" name="Google Shape;164;p7"/>
          <p:cNvPicPr preferRelativeResize="0"/>
          <p:nvPr/>
        </p:nvPicPr>
        <p:blipFill>
          <a:blip r:embed="rId6">
            <a:alphaModFix/>
          </a:blip>
          <a:stretch>
            <a:fillRect/>
          </a:stretch>
        </p:blipFill>
        <p:spPr>
          <a:xfrm>
            <a:off x="1108375" y="1368318"/>
            <a:ext cx="9975245" cy="4359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70" name="Google Shape;17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1</a:t>
            </a:r>
            <a:endParaRPr sz="5400" b="1">
              <a:solidFill>
                <a:schemeClr val="dk1"/>
              </a:solidFill>
              <a:latin typeface="Barlow"/>
              <a:ea typeface="Barlow"/>
              <a:cs typeface="Barlow"/>
              <a:sym typeface="Barlow"/>
            </a:endParaRPr>
          </a:p>
        </p:txBody>
      </p:sp>
      <p:sp>
        <p:nvSpPr>
          <p:cNvPr id="171" name="Google Shape;171;p8"/>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2" name="Google Shape;172;p8"/>
          <p:cNvSpPr txBox="1"/>
          <p:nvPr/>
        </p:nvSpPr>
        <p:spPr>
          <a:xfrm>
            <a:off x="669036" y="1935944"/>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a:solidFill>
                  <a:schemeClr val="dk1"/>
                </a:solidFill>
                <a:latin typeface="Barlow"/>
                <a:ea typeface="Barlow"/>
                <a:cs typeface="Barlow"/>
                <a:sym typeface="Barlow"/>
              </a:rPr>
              <a:t>BIKE TO SCHOOL</a:t>
            </a:r>
            <a:endParaRPr>
              <a:latin typeface="Barlow"/>
              <a:ea typeface="Barlow"/>
              <a:cs typeface="Barlow"/>
              <a:sym typeface="Barlow"/>
            </a:endParaRPr>
          </a:p>
        </p:txBody>
      </p:sp>
      <p:pic>
        <p:nvPicPr>
          <p:cNvPr id="173" name="Google Shape;173;p8"/>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74" name="Google Shape;174;p8"/>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175" name="Google Shape;175;p8"/>
          <p:cNvSpPr txBox="1"/>
          <p:nvPr/>
        </p:nvSpPr>
        <p:spPr>
          <a:xfrm>
            <a:off x="669024" y="2364328"/>
            <a:ext cx="11360700" cy="6537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i="0" u="none" strike="noStrike" cap="none">
                <a:solidFill>
                  <a:srgbClr val="1C2024"/>
                </a:solidFill>
                <a:latin typeface="Barlow"/>
                <a:ea typeface="Barlow"/>
                <a:cs typeface="Barlow"/>
                <a:sym typeface="Barlow"/>
              </a:rPr>
              <a:t>PROPONENTE: Luca Rigoni, Dirigente scolastico della Scuola Secondaria di primo grado Vianello</a:t>
            </a:r>
            <a:endParaRPr>
              <a:latin typeface="Barlow"/>
              <a:ea typeface="Barlow"/>
              <a:cs typeface="Barlow"/>
              <a:sym typeface="Barlow"/>
            </a:endParaRPr>
          </a:p>
        </p:txBody>
      </p:sp>
      <p:sp>
        <p:nvSpPr>
          <p:cNvPr id="176" name="Google Shape;176;p8"/>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privata</a:t>
            </a:r>
            <a:endParaRPr/>
          </a:p>
        </p:txBody>
      </p:sp>
      <p:sp>
        <p:nvSpPr>
          <p:cNvPr id="177" name="Google Shape;177;p8"/>
          <p:cNvSpPr txBox="1"/>
          <p:nvPr/>
        </p:nvSpPr>
        <p:spPr>
          <a:xfrm>
            <a:off x="512282" y="3490109"/>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a:t>
            </a:r>
            <a:endParaRPr dirty="0"/>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Implementare l’accesso a scuola in bicicletta </a:t>
            </a:r>
            <a:endParaRPr dirty="0"/>
          </a:p>
        </p:txBody>
      </p:sp>
      <p:sp>
        <p:nvSpPr>
          <p:cNvPr id="178" name="Google Shape;178;p8"/>
          <p:cNvSpPr txBox="1"/>
          <p:nvPr/>
        </p:nvSpPr>
        <p:spPr>
          <a:xfrm>
            <a:off x="1749732" y="5256651"/>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 Scuola </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 Comune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basso</a:t>
            </a:r>
            <a:endParaRPr/>
          </a:p>
        </p:txBody>
      </p:sp>
      <p:pic>
        <p:nvPicPr>
          <p:cNvPr id="179" name="Google Shape;179;p8" descr="Una fila di biciclette di colori diversi parcheggiate in fila su una strada di ciottoli"/>
          <p:cNvPicPr preferRelativeResize="0"/>
          <p:nvPr/>
        </p:nvPicPr>
        <p:blipFill rotWithShape="1">
          <a:blip r:embed="rId4">
            <a:alphaModFix/>
          </a:blip>
          <a:srcRect/>
          <a:stretch/>
        </p:blipFill>
        <p:spPr>
          <a:xfrm>
            <a:off x="8406023" y="439384"/>
            <a:ext cx="1765648" cy="1177098"/>
          </a:xfrm>
          <a:prstGeom prst="rect">
            <a:avLst/>
          </a:prstGeom>
          <a:noFill/>
          <a:ln>
            <a:noFill/>
          </a:ln>
        </p:spPr>
      </p:pic>
      <p:pic>
        <p:nvPicPr>
          <p:cNvPr id="1030" name="Picture 6" descr="11">
            <a:extLst>
              <a:ext uri="{FF2B5EF4-FFF2-40B4-BE49-F238E27FC236}">
                <a16:creationId xmlns:a16="http://schemas.microsoft.com/office/drawing/2014/main" id="{A0BCC874-6D8A-49AD-9E31-7BF716E6FE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280" y="5726944"/>
            <a:ext cx="972944" cy="972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3">
            <a:extLst>
              <a:ext uri="{FF2B5EF4-FFF2-40B4-BE49-F238E27FC236}">
                <a16:creationId xmlns:a16="http://schemas.microsoft.com/office/drawing/2014/main" id="{549974F8-3D50-4423-9512-A41F8ED9A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9224" y="5726944"/>
            <a:ext cx="972944" cy="9729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9"/>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9"/>
          <p:cNvSpPr txBox="1"/>
          <p:nvPr/>
        </p:nvSpPr>
        <p:spPr>
          <a:xfrm>
            <a:off x="669036" y="1907767"/>
            <a:ext cx="10515600" cy="837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None/>
            </a:pPr>
            <a:r>
              <a:rPr lang="it-IT" sz="2000" b="1" i="1" u="none" strike="noStrike" cap="none" dirty="0">
                <a:solidFill>
                  <a:schemeClr val="dk1"/>
                </a:solidFill>
                <a:latin typeface="Barlow"/>
                <a:ea typeface="Barlow"/>
                <a:cs typeface="Barlow"/>
                <a:sym typeface="Barlow"/>
              </a:rPr>
              <a:t>RETE CICLABILE E PEDONABILE</a:t>
            </a:r>
            <a:endParaRPr dirty="0">
              <a:latin typeface="Barlow"/>
              <a:ea typeface="Barlow"/>
              <a:cs typeface="Barlow"/>
              <a:sym typeface="Barlow"/>
            </a:endParaRPr>
          </a:p>
        </p:txBody>
      </p:sp>
      <p:pic>
        <p:nvPicPr>
          <p:cNvPr id="187" name="Google Shape;187;p9"/>
          <p:cNvPicPr preferRelativeResize="0"/>
          <p:nvPr/>
        </p:nvPicPr>
        <p:blipFill rotWithShape="1">
          <a:blip r:embed="rId3">
            <a:alphaModFix/>
          </a:blip>
          <a:srcRect l="29697" t="16051" r="31175" b="19870"/>
          <a:stretch/>
        </p:blipFill>
        <p:spPr>
          <a:xfrm>
            <a:off x="415600" y="5766901"/>
            <a:ext cx="1247285" cy="1020500"/>
          </a:xfrm>
          <a:prstGeom prst="rect">
            <a:avLst/>
          </a:prstGeom>
          <a:noFill/>
          <a:ln>
            <a:noFill/>
          </a:ln>
        </p:spPr>
      </p:pic>
      <p:sp>
        <p:nvSpPr>
          <p:cNvPr id="188" name="Google Shape;188;p9"/>
          <p:cNvSpPr txBox="1"/>
          <p:nvPr/>
        </p:nvSpPr>
        <p:spPr>
          <a:xfrm>
            <a:off x="415600" y="3765858"/>
            <a:ext cx="11360800" cy="1020500"/>
          </a:xfrm>
          <a:prstGeom prst="rect">
            <a:avLst/>
          </a:prstGeom>
          <a:noFill/>
          <a:ln>
            <a:noFill/>
          </a:ln>
        </p:spPr>
        <p:txBody>
          <a:bodyPr spcFirstLastPara="1" wrap="square" lIns="121900" tIns="121900" rIns="121900" bIns="121900" anchor="t" anchorCtr="0">
            <a:normAutofit fontScale="62500" lnSpcReduction="20000"/>
          </a:bodyPr>
          <a:lstStyle/>
          <a:p>
            <a:pPr marL="0" marR="0" lvl="0" indent="0" algn="just" rtl="0">
              <a:lnSpc>
                <a:spcPct val="90000"/>
              </a:lnSpc>
              <a:spcBef>
                <a:spcPts val="0"/>
              </a:spcBef>
              <a:spcAft>
                <a:spcPts val="1600"/>
              </a:spcAft>
              <a:buClr>
                <a:schemeClr val="dk1"/>
              </a:buClr>
              <a:buSzPct val="36000"/>
              <a:buFont typeface="Arial"/>
              <a:buNone/>
            </a:pPr>
            <a:endParaRPr sz="8000" b="0" i="0" u="none" strike="noStrike" cap="none">
              <a:solidFill>
                <a:srgbClr val="1C2024"/>
              </a:solidFill>
              <a:latin typeface="Barlow"/>
              <a:ea typeface="Barlow"/>
              <a:cs typeface="Barlow"/>
              <a:sym typeface="Barlow"/>
            </a:endParaRPr>
          </a:p>
        </p:txBody>
      </p:sp>
      <p:sp>
        <p:nvSpPr>
          <p:cNvPr id="189" name="Google Shape;189;p9"/>
          <p:cNvSpPr txBox="1"/>
          <p:nvPr/>
        </p:nvSpPr>
        <p:spPr>
          <a:xfrm>
            <a:off x="669036" y="2315495"/>
            <a:ext cx="11360800" cy="653662"/>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PROPONENTE: Paolo Mainardi, volontario WWF</a:t>
            </a:r>
            <a:endParaRPr/>
          </a:p>
        </p:txBody>
      </p:sp>
      <p:sp>
        <p:nvSpPr>
          <p:cNvPr id="190" name="Google Shape;190;p9"/>
          <p:cNvSpPr txBox="1"/>
          <p:nvPr/>
        </p:nvSpPr>
        <p:spPr>
          <a:xfrm>
            <a:off x="669036" y="2940821"/>
            <a:ext cx="11360800" cy="626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SETTORE DI RIFERIMENTO: Mobilità privata</a:t>
            </a:r>
            <a:endParaRPr/>
          </a:p>
        </p:txBody>
      </p:sp>
      <p:sp>
        <p:nvSpPr>
          <p:cNvPr id="191" name="Google Shape;191;p9"/>
          <p:cNvSpPr txBox="1"/>
          <p:nvPr/>
        </p:nvSpPr>
        <p:spPr>
          <a:xfrm>
            <a:off x="669036" y="3402463"/>
            <a:ext cx="11360800" cy="10205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1600"/>
              </a:spcAft>
              <a:buClr>
                <a:srgbClr val="1C2024"/>
              </a:buClr>
              <a:buSzPts val="1800"/>
              <a:buFont typeface="Arial"/>
              <a:buNone/>
            </a:pPr>
            <a:r>
              <a:rPr lang="it-IT" sz="2000" b="0" i="0" u="none" strike="noStrike" cap="none" dirty="0">
                <a:solidFill>
                  <a:srgbClr val="1C2024"/>
                </a:solidFill>
                <a:latin typeface="Barlow"/>
                <a:ea typeface="Barlow"/>
                <a:cs typeface="Barlow"/>
                <a:sym typeface="Barlow"/>
              </a:rPr>
              <a:t>DESCRIZIONE DELL’AZIONE: Identificare e realizzare una rete ciclabile che permetta ai cittadini di Fidenza di raggiungere ogni punto della città in sicurezza garantendo la continuità dei percorsi mediante attraversamenti stradali ciclabili dotati di opportune segnalazioni. Sarà indispensabile redigere e distribuire una mappa relativa a tali circuiti in modo che tutti abbiano la consapevolezza di tale possibilità. Piste ciclabili e piste pedonali dovranno essere distinte e separate per motivi di sicurezza</a:t>
            </a:r>
            <a:endParaRPr dirty="0"/>
          </a:p>
        </p:txBody>
      </p:sp>
      <p:sp>
        <p:nvSpPr>
          <p:cNvPr id="192" name="Google Shape;192;p9"/>
          <p:cNvSpPr txBox="1"/>
          <p:nvPr/>
        </p:nvSpPr>
        <p:spPr>
          <a:xfrm>
            <a:off x="2078485" y="5190759"/>
            <a:ext cx="5613748" cy="1496449"/>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Responsabilità attuative:</a:t>
            </a:r>
            <a:endParaRPr/>
          </a:p>
          <a:p>
            <a:pPr marL="0" marR="0" lvl="0" indent="0" algn="just" rtl="0">
              <a:lnSpc>
                <a:spcPct val="90000"/>
              </a:lnSpc>
              <a:spcBef>
                <a:spcPts val="1600"/>
              </a:spcBef>
              <a:spcAft>
                <a:spcPts val="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Altri soggetti da coinvolgere:</a:t>
            </a:r>
            <a:endParaRPr/>
          </a:p>
          <a:p>
            <a:pPr marL="0" marR="0" lvl="0" indent="0" algn="just" rtl="0">
              <a:lnSpc>
                <a:spcPct val="90000"/>
              </a:lnSpc>
              <a:spcBef>
                <a:spcPts val="1600"/>
              </a:spcBef>
              <a:spcAft>
                <a:spcPts val="1600"/>
              </a:spcAft>
              <a:buClr>
                <a:srgbClr val="1C2024"/>
              </a:buClr>
              <a:buSzPts val="1800"/>
              <a:buFont typeface="Arial"/>
              <a:buNone/>
            </a:pPr>
            <a:r>
              <a:rPr lang="it-IT" sz="2000" b="0" i="0" u="none" strike="noStrike" cap="none">
                <a:solidFill>
                  <a:srgbClr val="1C2024"/>
                </a:solidFill>
                <a:latin typeface="Barlow"/>
                <a:ea typeface="Barlow"/>
                <a:cs typeface="Barlow"/>
                <a:sym typeface="Barlow"/>
              </a:rPr>
              <a:t>Livello di riduzione emissioni CO2: media</a:t>
            </a:r>
            <a:endParaRPr/>
          </a:p>
        </p:txBody>
      </p:sp>
      <p:pic>
        <p:nvPicPr>
          <p:cNvPr id="193" name="Google Shape;193;p9" descr="Persona che va in bicicletta in città"/>
          <p:cNvPicPr preferRelativeResize="0"/>
          <p:nvPr/>
        </p:nvPicPr>
        <p:blipFill rotWithShape="1">
          <a:blip r:embed="rId4">
            <a:alphaModFix/>
          </a:blip>
          <a:srcRect/>
          <a:stretch/>
        </p:blipFill>
        <p:spPr>
          <a:xfrm>
            <a:off x="9183089" y="208378"/>
            <a:ext cx="2001547" cy="1335994"/>
          </a:xfrm>
          <a:prstGeom prst="rect">
            <a:avLst/>
          </a:prstGeom>
          <a:noFill/>
          <a:ln>
            <a:noFill/>
          </a:ln>
        </p:spPr>
      </p:pic>
      <p:sp>
        <p:nvSpPr>
          <p:cNvPr id="194" name="Google Shape;194;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it-IT" sz="5400">
                <a:solidFill>
                  <a:schemeClr val="dk1"/>
                </a:solidFill>
                <a:latin typeface="Barlow"/>
                <a:ea typeface="Barlow"/>
                <a:cs typeface="Barlow"/>
                <a:sym typeface="Barlow"/>
              </a:rPr>
              <a:t>SCHEDA </a:t>
            </a:r>
            <a:r>
              <a:rPr lang="it-IT" sz="5400">
                <a:latin typeface="Barlow"/>
                <a:ea typeface="Barlow"/>
                <a:cs typeface="Barlow"/>
                <a:sym typeface="Barlow"/>
              </a:rPr>
              <a:t>2</a:t>
            </a:r>
            <a:endParaRPr sz="5400" b="1">
              <a:solidFill>
                <a:schemeClr val="dk1"/>
              </a:solidFill>
              <a:latin typeface="Barlow"/>
              <a:ea typeface="Barlow"/>
              <a:cs typeface="Barlow"/>
              <a:sym typeface="Barlow"/>
            </a:endParaRPr>
          </a:p>
        </p:txBody>
      </p:sp>
      <p:pic>
        <p:nvPicPr>
          <p:cNvPr id="13" name="Picture 6" descr="11">
            <a:extLst>
              <a:ext uri="{FF2B5EF4-FFF2-40B4-BE49-F238E27FC236}">
                <a16:creationId xmlns:a16="http://schemas.microsoft.com/office/drawing/2014/main" id="{453C7D78-E347-430A-961A-96BED09D4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6149" y="5773594"/>
            <a:ext cx="1012890" cy="10128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13">
            <a:extLst>
              <a:ext uri="{FF2B5EF4-FFF2-40B4-BE49-F238E27FC236}">
                <a16:creationId xmlns:a16="http://schemas.microsoft.com/office/drawing/2014/main" id="{315F178F-EF55-433D-A05E-CACE06DE4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8362" y="5773593"/>
            <a:ext cx="1011473" cy="1011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1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2737</Words>
  <Application>Microsoft Office PowerPoint</Application>
  <PresentationFormat>Widescreen</PresentationFormat>
  <Paragraphs>218</Paragraphs>
  <Slides>27</Slides>
  <Notes>27</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27</vt:i4>
      </vt:variant>
    </vt:vector>
  </HeadingPairs>
  <TitlesOfParts>
    <vt:vector size="31" baseType="lpstr">
      <vt:lpstr>Arial</vt:lpstr>
      <vt:lpstr>Barlow</vt:lpstr>
      <vt:lpstr>Calibri</vt:lpstr>
      <vt:lpstr>1_Tema di Office</vt:lpstr>
      <vt:lpstr>Presentazione standard di PowerPoint</vt:lpstr>
      <vt:lpstr>Il percorso di progettazione partecipata</vt:lpstr>
      <vt:lpstr>Le ragioni del  percorso di progettazione partecipata</vt:lpstr>
      <vt:lpstr>Le ragioni del  percorso di progettazione partecipata</vt:lpstr>
      <vt:lpstr>Gli incontri del percorso di progettazione partecipata</vt:lpstr>
      <vt:lpstr>La partecipazione</vt:lpstr>
      <vt:lpstr>I risultati del percorso di progettazione partecipata: le schede azione ricevute dai portatori di interesse </vt:lpstr>
      <vt:lpstr>SCHEDA 1</vt:lpstr>
      <vt:lpstr>SCHEDA 2</vt:lpstr>
      <vt:lpstr>SCHEDA 3</vt:lpstr>
      <vt:lpstr>SCHEDA 4a</vt:lpstr>
      <vt:lpstr>SCHEDA 4b</vt:lpstr>
      <vt:lpstr>SCHEDA 5</vt:lpstr>
      <vt:lpstr>SCHEDA 6</vt:lpstr>
      <vt:lpstr>SCHEDA 7</vt:lpstr>
      <vt:lpstr>SCHEDA 8</vt:lpstr>
      <vt:lpstr>SCHEDA 9</vt:lpstr>
      <vt:lpstr>SCHEDA 10</vt:lpstr>
      <vt:lpstr>SCHEDA 11</vt:lpstr>
      <vt:lpstr>SCHEDA 12</vt:lpstr>
      <vt:lpstr>SCHEDA 13</vt:lpstr>
      <vt:lpstr>SCHEDA 14</vt:lpstr>
      <vt:lpstr>SCHEDA 15</vt:lpstr>
      <vt:lpstr>SCHEDA 16</vt:lpstr>
      <vt:lpstr>SCHEDA 17</vt:lpstr>
      <vt:lpstr>SCHEDA 18</vt:lpstr>
      <vt:lpstr>SCHEDA 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camarlinghi</dc:creator>
  <cp:lastModifiedBy>andrea camarlinghi</cp:lastModifiedBy>
  <cp:revision>2</cp:revision>
  <dcterms:created xsi:type="dcterms:W3CDTF">2021-12-16T07:54:01Z</dcterms:created>
  <dcterms:modified xsi:type="dcterms:W3CDTF">2022-04-08T21:58:24Z</dcterms:modified>
</cp:coreProperties>
</file>